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CF3BCE1C-3636-4FB8-9C13-8D3F499BFEFD}">
      <dgm:prSet custT="1"/>
      <dgm:spPr/>
      <dgm:t>
        <a:bodyPr/>
        <a:lstStyle/>
        <a:p>
          <a:r>
            <a:rPr lang="es-ES" sz="1800" b="1" dirty="0"/>
            <a:t>Entregar los conocimientos básicos que permitan evaluar el ritmo cardiaco en patologías cardiacas y no cardiacas de urgencia</a:t>
          </a:r>
        </a:p>
        <a:p>
          <a:endParaRPr lang="es-CL" sz="1400" b="1" dirty="0"/>
        </a:p>
      </dgm:t>
    </dgm:pt>
    <dgm:pt modelId="{B2F54D51-91A9-4F6B-9130-67F84F4ECBA2}" type="parTrans" cxnId="{F374C9A8-A5F1-44A8-B141-5AB7B4D8F28A}">
      <dgm:prSet/>
      <dgm:spPr/>
      <dgm:t>
        <a:bodyPr/>
        <a:lstStyle/>
        <a:p>
          <a:endParaRPr lang="es-CL"/>
        </a:p>
      </dgm:t>
    </dgm:pt>
    <dgm:pt modelId="{28D182EC-A501-43CF-A638-CBDBD1CB5154}" type="sibTrans" cxnId="{F374C9A8-A5F1-44A8-B141-5AB7B4D8F28A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 custScaleX="69804" custScaleY="72113" custLinFactNeighborX="-8413" custLinFactNeighborY="-265"/>
      <dgm:spPr/>
      <dgm:t>
        <a:bodyPr/>
        <a:lstStyle/>
        <a:p>
          <a:endParaRPr lang="es-CL"/>
        </a:p>
      </dgm:t>
    </dgm:pt>
    <dgm:pt modelId="{CE7BE5E5-88C8-4D23-AE0F-597B22D9850C}" type="pres">
      <dgm:prSet presAssocID="{B2F54D51-91A9-4F6B-9130-67F84F4ECBA2}" presName="parTrans" presStyleCnt="0"/>
      <dgm:spPr/>
    </dgm:pt>
    <dgm:pt modelId="{9910CD08-ADD2-44AA-9E6C-6CE9065847C4}" type="pres">
      <dgm:prSet presAssocID="{CF3BCE1C-3636-4FB8-9C13-8D3F499BFEFD}" presName="node" presStyleLbl="alignAccFollowNode1" presStyleIdx="0" presStyleCnt="1" custScaleX="80849" custScaleY="81231" custLinFactNeighborX="1057" custLinFactNeighborY="-1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F374C9A8-A5F1-44A8-B141-5AB7B4D8F28A}" srcId="{B23E56C7-F9F7-4E96-8986-4435EFE5CD0B}" destId="{CF3BCE1C-3636-4FB8-9C13-8D3F499BFEFD}" srcOrd="0" destOrd="0" parTransId="{B2F54D51-91A9-4F6B-9130-67F84F4ECBA2}" sibTransId="{28D182EC-A501-43CF-A638-CBDBD1CB5154}"/>
    <dgm:cxn modelId="{D08C491F-2A70-4DF8-AA7E-0C88E15C9692}" type="presOf" srcId="{CF3BCE1C-3636-4FB8-9C13-8D3F499BFEFD}" destId="{9910CD08-ADD2-44AA-9E6C-6CE9065847C4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A48731BE-A462-4636-91A8-B51686EFBADC}" type="presParOf" srcId="{59FCE146-4077-416D-91D8-0CB699E676FA}" destId="{CE7BE5E5-88C8-4D23-AE0F-597B22D9850C}" srcOrd="1" destOrd="0" presId="urn:microsoft.com/office/officeart/2005/8/layout/lProcess3"/>
    <dgm:cxn modelId="{72B4D2C6-7ED5-4763-922D-A6C78799A990}" type="presParOf" srcId="{59FCE146-4077-416D-91D8-0CB699E676FA}" destId="{9910CD08-ADD2-44AA-9E6C-6CE9065847C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22 DE ABRIL DEL 2020 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b="0" i="0" dirty="0"/>
            <a:t>Av. Recoleta 464, Recoleta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3600" dirty="0"/>
            <a:t>30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C9DD3E3D-F848-4015-BBA1-37D06151C05B}">
      <dgm:prSet custT="1"/>
      <dgm:spPr/>
      <dgm:t>
        <a:bodyPr/>
        <a:lstStyle/>
        <a:p>
          <a:pPr>
            <a:buNone/>
          </a:pPr>
          <a:r>
            <a:rPr lang="es-CL" sz="2000" dirty="0"/>
            <a:t>(8 HORAS PRESENCIALES Y 22 HORAS DE ESTUDIO INDIVIDUAL)</a:t>
          </a:r>
          <a:endParaRPr lang="es-CL" sz="2400" dirty="0"/>
        </a:p>
      </dgm:t>
    </dgm:pt>
    <dgm:pt modelId="{F3B5A146-13FE-475E-8C08-03277B0B1F8F}" type="parTrans" cxnId="{FDF7BD3B-57FB-4DA1-A2F1-2F9463FCB51A}">
      <dgm:prSet/>
      <dgm:spPr/>
      <dgm:t>
        <a:bodyPr/>
        <a:lstStyle/>
        <a:p>
          <a:endParaRPr lang="es-CL"/>
        </a:p>
      </dgm:t>
    </dgm:pt>
    <dgm:pt modelId="{EF786182-F1A1-4093-BB64-8B261332B22C}" type="sibTrans" cxnId="{FDF7BD3B-57FB-4DA1-A2F1-2F9463FCB51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0C3D3E4C-ECC0-450F-AE9A-F9DEEF6700E9}" type="presOf" srcId="{C9DD3E3D-F848-4015-BBA1-37D06151C05B}" destId="{956F03BE-8D44-4705-B295-2E528474F8A9}" srcOrd="0" destOrd="1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FDF7BD3B-57FB-4DA1-A2F1-2F9463FCB51A}" srcId="{A880B679-3428-4FCA-88D7-F305504FDD65}" destId="{C9DD3E3D-F848-4015-BBA1-37D06151C05B}" srcOrd="1" destOrd="0" parTransId="{F3B5A146-13FE-475E-8C08-03277B0B1F8F}" sibTransId="{EF786182-F1A1-4093-BB64-8B261332B22C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10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</a:t>
          </a:r>
          <a:r>
            <a:rPr lang="es-CL" b="1"/>
            <a:t>día 20 </a:t>
          </a:r>
          <a:r>
            <a:rPr lang="es-CL" b="1" dirty="0"/>
            <a:t>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0" y="1739503"/>
          <a:ext cx="5511353" cy="227746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200" kern="1200" dirty="0"/>
            <a:t>OBJETIVO</a:t>
          </a:r>
        </a:p>
      </dsp:txBody>
      <dsp:txXfrm>
        <a:off x="1138732" y="1739503"/>
        <a:ext cx="3233890" cy="2277463"/>
      </dsp:txXfrm>
    </dsp:sp>
    <dsp:sp modelId="{9910CD08-ADD2-44AA-9E6C-6CE9065847C4}">
      <dsp:nvSpPr>
        <dsp:cNvPr id="0" name=""/>
        <dsp:cNvSpPr/>
      </dsp:nvSpPr>
      <dsp:spPr>
        <a:xfrm>
          <a:off x="4489859" y="1817679"/>
          <a:ext cx="5298228" cy="2129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Entregar los conocimientos básicos que permitan evaluar el ritmo cardiaco en patologías cardiacas y no cardiacas de urgencia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 dirty="0"/>
        </a:p>
      </dsp:txBody>
      <dsp:txXfrm>
        <a:off x="5554511" y="1817679"/>
        <a:ext cx="3168924" cy="2129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636" y="209142"/>
          <a:ext cx="1357574" cy="950302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FECHAS DE REALIZACIÓN</a:t>
          </a:r>
        </a:p>
      </dsp:txBody>
      <dsp:txXfrm rot="-5400000">
        <a:off x="0" y="480657"/>
        <a:ext cx="950302" cy="407272"/>
      </dsp:txXfrm>
    </dsp:sp>
    <dsp:sp modelId="{6A32A99A-6D0B-4281-B37D-F26B599CBEBD}">
      <dsp:nvSpPr>
        <dsp:cNvPr id="0" name=""/>
        <dsp:cNvSpPr/>
      </dsp:nvSpPr>
      <dsp:spPr>
        <a:xfrm rot="5400000">
          <a:off x="4097890" y="-3142082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4700" kern="1200" dirty="0"/>
            <a:t>22 DE ABRIL DEL 2020 </a:t>
          </a:r>
        </a:p>
      </dsp:txBody>
      <dsp:txXfrm rot="-5400000">
        <a:off x="950302" y="48582"/>
        <a:ext cx="7134524" cy="796271"/>
      </dsp:txXfrm>
    </dsp:sp>
    <dsp:sp modelId="{00B42D7C-E909-4369-A09F-F3CEED1D1A50}">
      <dsp:nvSpPr>
        <dsp:cNvPr id="0" name=""/>
        <dsp:cNvSpPr/>
      </dsp:nvSpPr>
      <dsp:spPr>
        <a:xfrm rot="5400000">
          <a:off x="-203636" y="1421430"/>
          <a:ext cx="1357574" cy="950302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HORARIOS DE LA CAPACITACIÓN</a:t>
          </a:r>
        </a:p>
      </dsp:txBody>
      <dsp:txXfrm rot="-5400000">
        <a:off x="0" y="1692945"/>
        <a:ext cx="950302" cy="407272"/>
      </dsp:txXfrm>
    </dsp:sp>
    <dsp:sp modelId="{5E80B081-13AF-4E66-9546-D6E27457FEAA}">
      <dsp:nvSpPr>
        <dsp:cNvPr id="0" name=""/>
        <dsp:cNvSpPr/>
      </dsp:nvSpPr>
      <dsp:spPr>
        <a:xfrm rot="5400000">
          <a:off x="4097890" y="-1954934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700" kern="1200" dirty="0"/>
            <a:t>08:30 A 17:30 HRS.</a:t>
          </a:r>
        </a:p>
      </dsp:txBody>
      <dsp:txXfrm rot="-5400000">
        <a:off x="950302" y="1235730"/>
        <a:ext cx="7134524" cy="796271"/>
      </dsp:txXfrm>
    </dsp:sp>
    <dsp:sp modelId="{0E657751-5CB8-4D61-8F21-8D753B55A18E}">
      <dsp:nvSpPr>
        <dsp:cNvPr id="0" name=""/>
        <dsp:cNvSpPr/>
      </dsp:nvSpPr>
      <dsp:spPr>
        <a:xfrm rot="5400000">
          <a:off x="-203636" y="2633718"/>
          <a:ext cx="1357574" cy="950302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LUGAR</a:t>
          </a:r>
        </a:p>
      </dsp:txBody>
      <dsp:txXfrm rot="-5400000">
        <a:off x="0" y="2905233"/>
        <a:ext cx="950302" cy="407272"/>
      </dsp:txXfrm>
    </dsp:sp>
    <dsp:sp modelId="{806747B8-CEDC-4EC1-BB29-984EB18DABF9}">
      <dsp:nvSpPr>
        <dsp:cNvPr id="0" name=""/>
        <dsp:cNvSpPr/>
      </dsp:nvSpPr>
      <dsp:spPr>
        <a:xfrm rot="5400000">
          <a:off x="4097890" y="-717506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700" b="0" i="0" kern="1200" dirty="0"/>
            <a:t>Av. Recoleta 464, Recoleta</a:t>
          </a:r>
          <a:endParaRPr lang="es-CL" sz="4700" kern="1200" dirty="0"/>
        </a:p>
      </dsp:txBody>
      <dsp:txXfrm rot="-5400000">
        <a:off x="950302" y="2473158"/>
        <a:ext cx="7134524" cy="796271"/>
      </dsp:txXfrm>
    </dsp:sp>
    <dsp:sp modelId="{CEB95E30-9D57-4491-ACFF-B3A33280081E}">
      <dsp:nvSpPr>
        <dsp:cNvPr id="0" name=""/>
        <dsp:cNvSpPr/>
      </dsp:nvSpPr>
      <dsp:spPr>
        <a:xfrm rot="5400000">
          <a:off x="-203636" y="3846006"/>
          <a:ext cx="1357574" cy="950302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HORAS</a:t>
          </a:r>
        </a:p>
      </dsp:txBody>
      <dsp:txXfrm rot="-5400000">
        <a:off x="0" y="4117521"/>
        <a:ext cx="950302" cy="407272"/>
      </dsp:txXfrm>
    </dsp:sp>
    <dsp:sp modelId="{956F03BE-8D44-4705-B295-2E528474F8A9}">
      <dsp:nvSpPr>
        <dsp:cNvPr id="0" name=""/>
        <dsp:cNvSpPr/>
      </dsp:nvSpPr>
      <dsp:spPr>
        <a:xfrm rot="5400000">
          <a:off x="4097890" y="494781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600" kern="1200" dirty="0"/>
            <a:t>30 HORAS CRONOLÓGICAS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(8 HORAS PRESENCIALES Y 22 HORAS DE ESTUDIO INDIVIDUAL)</a:t>
          </a:r>
          <a:endParaRPr lang="es-CL" sz="2400" kern="1200" dirty="0"/>
        </a:p>
      </dsp:txBody>
      <dsp:txXfrm rot="-5400000">
        <a:off x="950302" y="3685445"/>
        <a:ext cx="7134524" cy="79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62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/>
            <a:t>10 Cupos </a:t>
          </a:r>
        </a:p>
      </dsp:txBody>
      <dsp:txXfrm>
        <a:off x="84966" y="1390367"/>
        <a:ext cx="1696340" cy="1570603"/>
      </dsp:txXfrm>
    </dsp:sp>
    <dsp:sp modelId="{213E5660-5DA2-4F68-B9F2-2C572ABD3918}">
      <dsp:nvSpPr>
        <dsp:cNvPr id="0" name=""/>
        <dsp:cNvSpPr/>
      </dsp:nvSpPr>
      <dsp:spPr>
        <a:xfrm>
          <a:off x="1965579" y="1305401"/>
          <a:ext cx="18662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/>
            <a:t>Dirigido a Técnicos</a:t>
          </a:r>
        </a:p>
      </dsp:txBody>
      <dsp:txXfrm>
        <a:off x="2050545" y="1390367"/>
        <a:ext cx="1696340" cy="1570603"/>
      </dsp:txXfrm>
    </dsp:sp>
    <dsp:sp modelId="{CDC5EFF0-E082-4020-A1E9-A667958E241E}">
      <dsp:nvSpPr>
        <dsp:cNvPr id="0" name=""/>
        <dsp:cNvSpPr/>
      </dsp:nvSpPr>
      <dsp:spPr>
        <a:xfrm>
          <a:off x="3884713" y="1305401"/>
          <a:ext cx="18662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/>
            <a:t>Titulares y Contratas</a:t>
          </a:r>
        </a:p>
      </dsp:txBody>
      <dsp:txXfrm>
        <a:off x="3969679" y="1390367"/>
        <a:ext cx="1696340" cy="1570603"/>
      </dsp:txXfrm>
    </dsp:sp>
    <dsp:sp modelId="{748A1447-CF22-42A5-863D-A2496716B8C9}">
      <dsp:nvSpPr>
        <dsp:cNvPr id="0" name=""/>
        <dsp:cNvSpPr/>
      </dsp:nvSpPr>
      <dsp:spPr>
        <a:xfrm>
          <a:off x="5890032" y="1305401"/>
          <a:ext cx="18662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/>
            <a:t>Ley </a:t>
          </a:r>
          <a:r>
            <a:rPr lang="es-CL" sz="2900" kern="1200" dirty="0" err="1"/>
            <a:t>N°18.834</a:t>
          </a:r>
          <a:endParaRPr lang="es-CL" sz="2900" kern="1200" dirty="0"/>
        </a:p>
      </dsp:txBody>
      <dsp:txXfrm>
        <a:off x="5974998" y="1390367"/>
        <a:ext cx="1696340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ASISTENCIA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</a:t>
          </a:r>
          <a:r>
            <a:rPr lang="es-CL" sz="2100" b="1" kern="1200"/>
            <a:t>día 20 </a:t>
          </a:r>
          <a:r>
            <a:rPr lang="es-CL" sz="2100" b="1" kern="1200" dirty="0"/>
            <a:t>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391022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ELECTROCARDIOGRAFÍA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ELECTROCARDIOGRAFÍA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606695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3598458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7412347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619741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/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131979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756203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6867</TotalTime>
  <Words>155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163</cp:revision>
  <dcterms:created xsi:type="dcterms:W3CDTF">2018-03-13T20:58:21Z</dcterms:created>
  <dcterms:modified xsi:type="dcterms:W3CDTF">2020-02-13T18:54:16Z</dcterms:modified>
</cp:coreProperties>
</file>