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r>
            <a:rPr lang="es-ES" sz="1400" b="1" dirty="0"/>
            <a:t>Fortalecer las habilidades de interpretación electrocardiográfica, de forma aplicada a la clínica en Medicina de Urgencia y Emergencia.</a:t>
          </a:r>
          <a:endParaRPr lang="es-CL" sz="1400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/>
      <dgm:spPr/>
      <dgm:t>
        <a:bodyPr/>
        <a:lstStyle/>
        <a:p>
          <a:r>
            <a:rPr lang="es-CL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CL" sz="1400" b="1" i="0" dirty="0"/>
            <a:t>Derivaciones estándares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sz="1400" b="1" i="0" dirty="0"/>
            <a:t>Derivaciones aumentadas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sz="1400" b="1" i="0" dirty="0"/>
            <a:t>Derivaciones Precordiales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sz="1400" b="1" i="0" dirty="0"/>
            <a:t>Anatomía Cardíaca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sz="1400" b="1" i="0" dirty="0"/>
            <a:t>Arritmias</a:t>
          </a:r>
          <a:endParaRPr lang="es-CL" sz="1400" b="1" dirty="0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5B23FEB-D1E3-4A00-AB84-C241891D409C}">
      <dgm:prSet phldrT="[Texto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L" b="1" dirty="0"/>
            <a:t>Sistema de Conducción Eléctrica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" b="1" dirty="0"/>
            <a:t>Correlación de la actividad cardíaca con el trazado del ECG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b="1" dirty="0"/>
            <a:t>Ondas del ECG</a:t>
          </a:r>
        </a:p>
        <a:p>
          <a:pPr algn="l">
            <a:buFont typeface="Arial" panose="020B0604020202020204" pitchFamily="34" charset="0"/>
            <a:buChar char="•"/>
          </a:pPr>
          <a:r>
            <a:rPr lang="es-CL" b="1" dirty="0"/>
            <a:t>Intervalos y segmentos</a:t>
          </a:r>
        </a:p>
      </dgm:t>
    </dgm:pt>
    <dgm:pt modelId="{3193ED2C-1879-4D8E-8C4A-31E88023E611}" type="parTrans" cxnId="{081572FE-0E8A-4833-A62F-4785EBBA5D5C}">
      <dgm:prSet/>
      <dgm:spPr/>
      <dgm:t>
        <a:bodyPr/>
        <a:lstStyle/>
        <a:p>
          <a:endParaRPr lang="es-CL"/>
        </a:p>
      </dgm:t>
    </dgm:pt>
    <dgm:pt modelId="{21DC5133-6561-4852-A523-A7D32A8F503E}" type="sibTrans" cxnId="{081572FE-0E8A-4833-A62F-4785EBBA5D5C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3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3">
        <dgm:presLayoutVars>
          <dgm:bulletEnabled val="1"/>
        </dgm:presLayoutVars>
      </dgm:prSet>
      <dgm:spPr/>
    </dgm:pt>
    <dgm:pt modelId="{87B315B8-B8CE-4A80-8831-6997223DBD71}" type="pres">
      <dgm:prSet presAssocID="{51A999C8-1593-4E47-9C96-A28AF1ADC093}" presName="sibTrans" presStyleCnt="0"/>
      <dgm:spPr/>
    </dgm:pt>
    <dgm:pt modelId="{9C8D7236-7B50-4C8A-8DD8-C8A961250659}" type="pres">
      <dgm:prSet presAssocID="{35B23FEB-D1E3-4A00-AB84-C241891D409C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A35B6D66-0D05-4C3D-A4C7-F26EDB96F759}" type="presOf" srcId="{35B23FEB-D1E3-4A00-AB84-C241891D409C}" destId="{9C8D7236-7B50-4C8A-8DD8-C8A961250659}" srcOrd="0" destOrd="0" presId="urn:microsoft.com/office/officeart/2005/8/layout/lProcess3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81572FE-0E8A-4833-A62F-4785EBBA5D5C}" srcId="{B92A57BE-A80E-43E8-A5FF-E8F06A59108A}" destId="{35B23FEB-D1E3-4A00-AB84-C241891D409C}" srcOrd="1" destOrd="0" parTransId="{3193ED2C-1879-4D8E-8C4A-31E88023E611}" sibTransId="{21DC5133-6561-4852-A523-A7D32A8F503E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  <dgm:cxn modelId="{EB7619F4-2ACB-4032-B3CF-BDE13ED38755}" type="presParOf" srcId="{D7321747-8A9F-4F4B-81D9-BCC2EEEBFD96}" destId="{87B315B8-B8CE-4A80-8831-6997223DBD71}" srcOrd="3" destOrd="0" presId="urn:microsoft.com/office/officeart/2005/8/layout/lProcess3"/>
    <dgm:cxn modelId="{B46E7692-17ED-4781-A6BD-9B9DC3884BBC}" type="presParOf" srcId="{D7321747-8A9F-4F4B-81D9-BCC2EEEBFD96}" destId="{9C8D7236-7B50-4C8A-8DD8-C8A96125065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09 DE OCTUBRE DEL 2019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MANUEL MONTT </a:t>
          </a:r>
          <a:r>
            <a:rPr lang="es-CL" dirty="0" err="1"/>
            <a:t>N°1556</a:t>
          </a:r>
          <a:r>
            <a:rPr lang="es-CL" dirty="0"/>
            <a:t> PROVIDENCIA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 custT="1"/>
      <dgm:spPr/>
      <dgm:t>
        <a:bodyPr/>
        <a:lstStyle/>
        <a:p>
          <a:pPr>
            <a:buNone/>
          </a:pPr>
          <a:r>
            <a:rPr lang="es-CL" sz="3600" dirty="0"/>
            <a:t>30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C9DD3E3D-F848-4015-BBA1-37D06151C05B}">
      <dgm:prSet custT="1"/>
      <dgm:spPr/>
      <dgm:t>
        <a:bodyPr/>
        <a:lstStyle/>
        <a:p>
          <a:pPr>
            <a:buNone/>
          </a:pPr>
          <a:r>
            <a:rPr lang="es-CL" sz="2000" dirty="0"/>
            <a:t>(8 HORAS PRESENCIALES Y 22 HORAS DE ESTUDIO INDIVIDUAL)</a:t>
          </a:r>
          <a:endParaRPr lang="es-CL" sz="2400" dirty="0"/>
        </a:p>
      </dgm:t>
    </dgm:pt>
    <dgm:pt modelId="{F3B5A146-13FE-475E-8C08-03277B0B1F8F}" type="parTrans" cxnId="{FDF7BD3B-57FB-4DA1-A2F1-2F9463FCB51A}">
      <dgm:prSet/>
      <dgm:spPr/>
      <dgm:t>
        <a:bodyPr/>
        <a:lstStyle/>
        <a:p>
          <a:endParaRPr lang="es-CL"/>
        </a:p>
      </dgm:t>
    </dgm:pt>
    <dgm:pt modelId="{EF786182-F1A1-4093-BB64-8B261332B22C}" type="sibTrans" cxnId="{FDF7BD3B-57FB-4DA1-A2F1-2F9463FCB51A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FDF7BD3B-57FB-4DA1-A2F1-2F9463FCB51A}" srcId="{A880B679-3428-4FCA-88D7-F305504FDD65}" destId="{C9DD3E3D-F848-4015-BBA1-37D06151C05B}" srcOrd="1" destOrd="0" parTransId="{F3B5A146-13FE-475E-8C08-03277B0B1F8F}" sibTransId="{EF786182-F1A1-4093-BB64-8B261332B22C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0C3D3E4C-ECC0-450F-AE9A-F9DEEF6700E9}" type="presOf" srcId="{C9DD3E3D-F848-4015-BBA1-37D06151C05B}" destId="{956F03BE-8D44-4705-B295-2E528474F8A9}" srcOrd="0" destOrd="1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10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2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09 de septiembre del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10 de septiembre del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622" y="1151971"/>
          <a:ext cx="4052880" cy="162115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OBJETIVO</a:t>
          </a:r>
        </a:p>
      </dsp:txBody>
      <dsp:txXfrm>
        <a:off x="813198" y="1151971"/>
        <a:ext cx="2431728" cy="1621152"/>
      </dsp:txXfrm>
    </dsp:sp>
    <dsp:sp modelId="{DA65E8B2-4B36-4E96-9169-0A8459DDE63C}">
      <dsp:nvSpPr>
        <dsp:cNvPr id="0" name=""/>
        <dsp:cNvSpPr/>
      </dsp:nvSpPr>
      <dsp:spPr>
        <a:xfrm>
          <a:off x="3528628" y="1289769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Fortalecer las habilidades de interpretación electrocardiográfica, de forma aplicada a la clínica en Medicina de Urgencia y Emergencia.</a:t>
          </a:r>
          <a:endParaRPr lang="es-CL" sz="1400" b="1" kern="1200" dirty="0"/>
        </a:p>
      </dsp:txBody>
      <dsp:txXfrm>
        <a:off x="4201406" y="1289769"/>
        <a:ext cx="2018334" cy="1345556"/>
      </dsp:txXfrm>
    </dsp:sp>
    <dsp:sp modelId="{E33671AC-A126-4083-8202-11159CB85557}">
      <dsp:nvSpPr>
        <dsp:cNvPr id="0" name=""/>
        <dsp:cNvSpPr/>
      </dsp:nvSpPr>
      <dsp:spPr>
        <a:xfrm>
          <a:off x="2622" y="3000085"/>
          <a:ext cx="4052880" cy="1621152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CONTENIDOS</a:t>
          </a:r>
        </a:p>
      </dsp:txBody>
      <dsp:txXfrm>
        <a:off x="813198" y="3000085"/>
        <a:ext cx="2431728" cy="1621152"/>
      </dsp:txXfrm>
    </dsp:sp>
    <dsp:sp modelId="{1CA2482C-E62F-4D14-A93E-2CDEC8DB458D}">
      <dsp:nvSpPr>
        <dsp:cNvPr id="0" name=""/>
        <dsp:cNvSpPr/>
      </dsp:nvSpPr>
      <dsp:spPr>
        <a:xfrm>
          <a:off x="3528628" y="3137883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i="0" kern="1200" dirty="0"/>
            <a:t>Derivaciones estándares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400" b="1" i="0" kern="1200" dirty="0"/>
            <a:t>Derivaciones aumentadas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400" b="1" i="0" kern="1200" dirty="0"/>
            <a:t>Derivaciones Precordiales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400" b="1" i="0" kern="1200" dirty="0"/>
            <a:t>Anatomía Cardíaca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400" b="1" i="0" kern="1200" dirty="0"/>
            <a:t>Arritmias</a:t>
          </a:r>
          <a:endParaRPr lang="es-CL" sz="1400" b="1" kern="1200" dirty="0"/>
        </a:p>
      </dsp:txBody>
      <dsp:txXfrm>
        <a:off x="4201406" y="3137883"/>
        <a:ext cx="2018334" cy="1345556"/>
      </dsp:txXfrm>
    </dsp:sp>
    <dsp:sp modelId="{9C8D7236-7B50-4C8A-8DD8-C8A961250659}">
      <dsp:nvSpPr>
        <dsp:cNvPr id="0" name=""/>
        <dsp:cNvSpPr/>
      </dsp:nvSpPr>
      <dsp:spPr>
        <a:xfrm>
          <a:off x="6421574" y="3137883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200" b="1" kern="1200" dirty="0"/>
            <a:t>Sistema de Conducción Eléctrica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1" kern="1200" dirty="0"/>
            <a:t>Correlación de la actividad cardíaca con el trazado del ECG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200" b="1" kern="1200" dirty="0"/>
            <a:t>Ondas del ECG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L" sz="1200" b="1" kern="1200" dirty="0"/>
            <a:t>Intervalos y segmentos</a:t>
          </a:r>
        </a:p>
      </dsp:txBody>
      <dsp:txXfrm>
        <a:off x="7094352" y="3137883"/>
        <a:ext cx="2018334" cy="1345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636" y="209142"/>
          <a:ext cx="1357574" cy="950302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0" y="480657"/>
        <a:ext cx="950302" cy="407272"/>
      </dsp:txXfrm>
    </dsp:sp>
    <dsp:sp modelId="{6A32A99A-6D0B-4281-B37D-F26B599CBEBD}">
      <dsp:nvSpPr>
        <dsp:cNvPr id="0" name=""/>
        <dsp:cNvSpPr/>
      </dsp:nvSpPr>
      <dsp:spPr>
        <a:xfrm rot="5400000">
          <a:off x="4097890" y="-3142082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300" kern="1200" dirty="0"/>
            <a:t>09 DE OCTUBRE DEL 2019</a:t>
          </a:r>
        </a:p>
      </dsp:txBody>
      <dsp:txXfrm rot="-5400000">
        <a:off x="950302" y="48582"/>
        <a:ext cx="7134524" cy="796271"/>
      </dsp:txXfrm>
    </dsp:sp>
    <dsp:sp modelId="{00B42D7C-E909-4369-A09F-F3CEED1D1A50}">
      <dsp:nvSpPr>
        <dsp:cNvPr id="0" name=""/>
        <dsp:cNvSpPr/>
      </dsp:nvSpPr>
      <dsp:spPr>
        <a:xfrm rot="5400000">
          <a:off x="-203636" y="1421430"/>
          <a:ext cx="1357574" cy="950302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0" y="1692945"/>
        <a:ext cx="950302" cy="407272"/>
      </dsp:txXfrm>
    </dsp:sp>
    <dsp:sp modelId="{5E80B081-13AF-4E66-9546-D6E27457FEAA}">
      <dsp:nvSpPr>
        <dsp:cNvPr id="0" name=""/>
        <dsp:cNvSpPr/>
      </dsp:nvSpPr>
      <dsp:spPr>
        <a:xfrm rot="5400000">
          <a:off x="4097890" y="-1954934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300" kern="1200" dirty="0"/>
            <a:t>08:30 A 17:30 HRS.</a:t>
          </a:r>
        </a:p>
      </dsp:txBody>
      <dsp:txXfrm rot="-5400000">
        <a:off x="950302" y="1235730"/>
        <a:ext cx="7134524" cy="796271"/>
      </dsp:txXfrm>
    </dsp:sp>
    <dsp:sp modelId="{0E657751-5CB8-4D61-8F21-8D753B55A18E}">
      <dsp:nvSpPr>
        <dsp:cNvPr id="0" name=""/>
        <dsp:cNvSpPr/>
      </dsp:nvSpPr>
      <dsp:spPr>
        <a:xfrm rot="5400000">
          <a:off x="-203636" y="2633718"/>
          <a:ext cx="1357574" cy="950302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0" y="2905233"/>
        <a:ext cx="950302" cy="407272"/>
      </dsp:txXfrm>
    </dsp:sp>
    <dsp:sp modelId="{806747B8-CEDC-4EC1-BB29-984EB18DABF9}">
      <dsp:nvSpPr>
        <dsp:cNvPr id="0" name=""/>
        <dsp:cNvSpPr/>
      </dsp:nvSpPr>
      <dsp:spPr>
        <a:xfrm rot="5400000">
          <a:off x="4097890" y="-717506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300" kern="1200" dirty="0"/>
            <a:t>MANUEL MONTT </a:t>
          </a:r>
          <a:r>
            <a:rPr lang="es-CL" sz="3300" kern="1200" dirty="0" err="1"/>
            <a:t>N°1556</a:t>
          </a:r>
          <a:r>
            <a:rPr lang="es-CL" sz="3300" kern="1200" dirty="0"/>
            <a:t> PROVIDENCIA</a:t>
          </a:r>
        </a:p>
      </dsp:txBody>
      <dsp:txXfrm rot="-5400000">
        <a:off x="950302" y="2473158"/>
        <a:ext cx="7134524" cy="796271"/>
      </dsp:txXfrm>
    </dsp:sp>
    <dsp:sp modelId="{CEB95E30-9D57-4491-ACFF-B3A33280081E}">
      <dsp:nvSpPr>
        <dsp:cNvPr id="0" name=""/>
        <dsp:cNvSpPr/>
      </dsp:nvSpPr>
      <dsp:spPr>
        <a:xfrm rot="5400000">
          <a:off x="-203636" y="3846006"/>
          <a:ext cx="1357574" cy="950302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0" y="4117521"/>
        <a:ext cx="950302" cy="407272"/>
      </dsp:txXfrm>
    </dsp:sp>
    <dsp:sp modelId="{956F03BE-8D44-4705-B295-2E528474F8A9}">
      <dsp:nvSpPr>
        <dsp:cNvPr id="0" name=""/>
        <dsp:cNvSpPr/>
      </dsp:nvSpPr>
      <dsp:spPr>
        <a:xfrm rot="5400000">
          <a:off x="4097890" y="494781"/>
          <a:ext cx="882423" cy="717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600" kern="1200" dirty="0"/>
            <a:t>30 HORAS CRONOLÓGICAS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000" kern="1200" dirty="0"/>
            <a:t>(8 HORAS PRESENCIALES Y 22 HORAS DE ESTUDIO INDIVIDUAL)</a:t>
          </a:r>
          <a:endParaRPr lang="es-CL" sz="2400" kern="1200" dirty="0"/>
        </a:p>
      </dsp:txBody>
      <dsp:txXfrm rot="-5400000">
        <a:off x="950302" y="3685445"/>
        <a:ext cx="7134524" cy="79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10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635851" y="948"/>
          <a:ext cx="4333948" cy="2176871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ASISTENCIA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100%</a:t>
          </a:r>
        </a:p>
      </dsp:txBody>
      <dsp:txXfrm rot="10800000">
        <a:off x="2180069" y="948"/>
        <a:ext cx="3789730" cy="2176871"/>
      </dsp:txXfrm>
    </dsp:sp>
    <dsp:sp modelId="{A04E7C04-EE68-4504-BCC1-3418E75883CB}">
      <dsp:nvSpPr>
        <dsp:cNvPr id="0" name=""/>
        <dsp:cNvSpPr/>
      </dsp:nvSpPr>
      <dsp:spPr>
        <a:xfrm>
          <a:off x="547415" y="948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635851" y="2827631"/>
          <a:ext cx="4333948" cy="2176871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94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EVALUACIÓN FINAL</a:t>
          </a:r>
        </a:p>
      </dsp:txBody>
      <dsp:txXfrm rot="10800000">
        <a:off x="2180069" y="2827631"/>
        <a:ext cx="3789730" cy="2176871"/>
      </dsp:txXfrm>
    </dsp:sp>
    <dsp:sp modelId="{F2811010-BCD2-437D-84EB-7876BFBB0D40}">
      <dsp:nvSpPr>
        <dsp:cNvPr id="0" name=""/>
        <dsp:cNvSpPr/>
      </dsp:nvSpPr>
      <dsp:spPr>
        <a:xfrm>
          <a:off x="547415" y="2827631"/>
          <a:ext cx="2176871" cy="217687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09 de septiembre del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10 de septiembre del 2019</a:t>
          </a:r>
          <a:endParaRPr lang="es-CL" sz="17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391022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ELECTROCARDIOGRAFÍA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ELECTROCARDIOGRAFÍA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344864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647760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3678918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619741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896593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22976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232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gobCL</vt:lpstr>
      <vt:lpstr>Wingdings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161</cp:revision>
  <dcterms:created xsi:type="dcterms:W3CDTF">2018-03-13T20:58:21Z</dcterms:created>
  <dcterms:modified xsi:type="dcterms:W3CDTF">2019-09-06T12:42:32Z</dcterms:modified>
</cp:coreProperties>
</file>