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EC063366-97BA-4056-BADD-62A311C4253C}">
      <dgm:prSet/>
      <dgm:spPr/>
      <dgm:t>
        <a:bodyPr/>
        <a:lstStyle/>
        <a:p>
          <a:r>
            <a:rPr lang="es-CL" b="1" dirty="0"/>
            <a:t>Aplicar correctamente las técnicas de </a:t>
          </a:r>
          <a:r>
            <a:rPr lang="es-ES" b="1" dirty="0"/>
            <a:t>reanimación cardiopulmonar básica y avanzada en la edad pediátrica, y actuar eficientemente frente a una emergencia de riesgo vital en niños y lactantes. </a:t>
          </a:r>
          <a:endParaRPr lang="es-CL" b="1" dirty="0"/>
        </a:p>
      </dgm:t>
    </dgm:pt>
    <dgm:pt modelId="{645E2CEC-6809-41D5-B308-FFFAAF446C5B}" type="parTrans" cxnId="{952BE8EC-61E9-469A-920C-80378CA26D89}">
      <dgm:prSet/>
      <dgm:spPr/>
      <dgm:t>
        <a:bodyPr/>
        <a:lstStyle/>
        <a:p>
          <a:endParaRPr lang="es-CL"/>
        </a:p>
      </dgm:t>
    </dgm:pt>
    <dgm:pt modelId="{01CE1342-2BDB-4F89-BCEF-91DC5BAEFE63}" type="sibTrans" cxnId="{952BE8EC-61E9-469A-920C-80378CA26D89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/>
      <dgm:spPr/>
    </dgm:pt>
    <dgm:pt modelId="{C980D526-AD7F-4293-B3E3-87008B3735DD}" type="pres">
      <dgm:prSet presAssocID="{645E2CEC-6809-41D5-B308-FFFAAF446C5B}" presName="parTrans" presStyleCnt="0"/>
      <dgm:spPr/>
    </dgm:pt>
    <dgm:pt modelId="{22BDFF6B-69F2-42AD-B4D7-F163A640A0A8}" type="pres">
      <dgm:prSet presAssocID="{EC063366-97BA-4056-BADD-62A311C4253C}" presName="node" presStyleLbl="alignAccFollowNode1" presStyleIdx="0" presStyleCnt="1" custScaleX="177375" custScaleY="182890">
        <dgm:presLayoutVars>
          <dgm:bulletEnabled val="1"/>
        </dgm:presLayoutVars>
      </dgm:prSet>
      <dgm:spPr/>
    </dgm:pt>
  </dgm:ptLst>
  <dgm:cxnLst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FE8906E4-C141-47EC-8F04-047D8CE57D31}" type="presOf" srcId="{EC063366-97BA-4056-BADD-62A311C4253C}" destId="{22BDFF6B-69F2-42AD-B4D7-F163A640A0A8}" srcOrd="0" destOrd="0" presId="urn:microsoft.com/office/officeart/2005/8/layout/lProcess3"/>
    <dgm:cxn modelId="{952BE8EC-61E9-469A-920C-80378CA26D89}" srcId="{B23E56C7-F9F7-4E96-8986-4435EFE5CD0B}" destId="{EC063366-97BA-4056-BADD-62A311C4253C}" srcOrd="0" destOrd="0" parTransId="{645E2CEC-6809-41D5-B308-FFFAAF446C5B}" sibTransId="{01CE1342-2BDB-4F89-BCEF-91DC5BAEFE63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C4FF7373-DD05-4EEC-93C8-DA4386CB9FF4}" type="presParOf" srcId="{59FCE146-4077-416D-91D8-0CB699E676FA}" destId="{C980D526-AD7F-4293-B3E3-87008B3735DD}" srcOrd="1" destOrd="0" presId="urn:microsoft.com/office/officeart/2005/8/layout/lProcess3"/>
    <dgm:cxn modelId="{E33CF8FD-C83E-4DAD-8E18-6E2B337E3377}" type="presParOf" srcId="{59FCE146-4077-416D-91D8-0CB699E676FA}" destId="{22BDFF6B-69F2-42AD-B4D7-F163A640A0A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sz="3600" dirty="0"/>
            <a:t>17 y 18 de junio 2019</a:t>
          </a:r>
          <a:endParaRPr lang="es-CL" sz="3600" b="1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 custT="1"/>
      <dgm:spPr/>
      <dgm:t>
        <a:bodyPr/>
        <a:lstStyle/>
        <a:p>
          <a:pPr>
            <a:buNone/>
          </a:pPr>
          <a:r>
            <a:rPr lang="es-CL" sz="3600" dirty="0"/>
            <a:t>09:00 A 18:00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pt-BR" sz="3600" b="0" i="0" dirty="0" err="1"/>
            <a:t>Avda</a:t>
          </a:r>
          <a:r>
            <a:rPr lang="pt-BR" sz="3600" b="0" i="0" dirty="0"/>
            <a:t>. Manuel </a:t>
          </a:r>
          <a:r>
            <a:rPr lang="pt-BR" sz="3600" b="0" i="0" dirty="0" err="1"/>
            <a:t>Montt</a:t>
          </a:r>
          <a:r>
            <a:rPr lang="pt-BR" sz="3600" b="0" i="0" dirty="0"/>
            <a:t> 1556, Providencia. </a:t>
          </a:r>
          <a:endParaRPr lang="es-CL" sz="3600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3600" dirty="0"/>
            <a:t>64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 custLinFactNeighborX="115" custLinFactNeighborY="1888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295" custLinFactNeighborY="-7587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10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endParaRPr lang="es-CL" dirty="0"/>
        </a:p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  <a:p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19 de mayo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22 </a:t>
          </a:r>
          <a:r>
            <a:rPr lang="es-CL" b="1"/>
            <a:t>de mayo 2019 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Electrónico.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165" y="2051175"/>
          <a:ext cx="4177143" cy="167085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800" kern="1200" dirty="0"/>
            <a:t>OBJETIVO</a:t>
          </a:r>
        </a:p>
      </dsp:txBody>
      <dsp:txXfrm>
        <a:off x="837594" y="2051175"/>
        <a:ext cx="2506286" cy="1670857"/>
      </dsp:txXfrm>
    </dsp:sp>
    <dsp:sp modelId="{22BDFF6B-69F2-42AD-B4D7-F163A640A0A8}">
      <dsp:nvSpPr>
        <dsp:cNvPr id="0" name=""/>
        <dsp:cNvSpPr/>
      </dsp:nvSpPr>
      <dsp:spPr>
        <a:xfrm>
          <a:off x="3636280" y="1618434"/>
          <a:ext cx="6149642" cy="25363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Aplicar correctamente las técnicas de </a:t>
          </a:r>
          <a:r>
            <a:rPr lang="es-ES" sz="2200" b="1" kern="1200" dirty="0"/>
            <a:t>reanimación cardiopulmonar básica y avanzada en la edad pediátrica, y actuar eficientemente frente a una emergencia de riesgo vital en niños y lactantes. </a:t>
          </a:r>
          <a:endParaRPr lang="es-CL" sz="2200" b="1" kern="1200" dirty="0"/>
        </a:p>
      </dsp:txBody>
      <dsp:txXfrm>
        <a:off x="4904450" y="1618434"/>
        <a:ext cx="3613303" cy="2536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45386" y="245453"/>
          <a:ext cx="1635912" cy="114513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FECHAS DE REALIZACIÓN</a:t>
          </a:r>
        </a:p>
      </dsp:txBody>
      <dsp:txXfrm rot="-5400000">
        <a:off x="1" y="572635"/>
        <a:ext cx="1145138" cy="490774"/>
      </dsp:txXfrm>
    </dsp:sp>
    <dsp:sp modelId="{6A32A99A-6D0B-4281-B37D-F26B599CBEBD}">
      <dsp:nvSpPr>
        <dsp:cNvPr id="0" name=""/>
        <dsp:cNvSpPr/>
      </dsp:nvSpPr>
      <dsp:spPr>
        <a:xfrm rot="5400000">
          <a:off x="4885025" y="-3719744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3600" kern="1200" dirty="0"/>
            <a:t>17 y 18 de junio 2019</a:t>
          </a:r>
          <a:endParaRPr lang="es-CL" sz="3600" b="1" kern="1200" dirty="0"/>
        </a:p>
      </dsp:txBody>
      <dsp:txXfrm rot="-5400000">
        <a:off x="1145138" y="72051"/>
        <a:ext cx="8491209" cy="959526"/>
      </dsp:txXfrm>
    </dsp:sp>
    <dsp:sp modelId="{00B42D7C-E909-4369-A09F-F3CEED1D1A50}">
      <dsp:nvSpPr>
        <dsp:cNvPr id="0" name=""/>
        <dsp:cNvSpPr/>
      </dsp:nvSpPr>
      <dsp:spPr>
        <a:xfrm rot="5400000">
          <a:off x="-245386" y="1738029"/>
          <a:ext cx="1635912" cy="1145138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HORARIOS DE LA CAPACITACIÓN</a:t>
          </a:r>
        </a:p>
      </dsp:txBody>
      <dsp:txXfrm rot="-5400000">
        <a:off x="1" y="2065211"/>
        <a:ext cx="1145138" cy="490774"/>
      </dsp:txXfrm>
    </dsp:sp>
    <dsp:sp modelId="{5E80B081-13AF-4E66-9546-D6E27457FEAA}">
      <dsp:nvSpPr>
        <dsp:cNvPr id="0" name=""/>
        <dsp:cNvSpPr/>
      </dsp:nvSpPr>
      <dsp:spPr>
        <a:xfrm rot="5400000">
          <a:off x="4885025" y="-2327920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600" kern="1200" dirty="0"/>
            <a:t>09:00 A 18:00 HRS.</a:t>
          </a:r>
        </a:p>
      </dsp:txBody>
      <dsp:txXfrm rot="-5400000">
        <a:off x="1145138" y="1463875"/>
        <a:ext cx="8491209" cy="959526"/>
      </dsp:txXfrm>
    </dsp:sp>
    <dsp:sp modelId="{0E657751-5CB8-4D61-8F21-8D753B55A18E}">
      <dsp:nvSpPr>
        <dsp:cNvPr id="0" name=""/>
        <dsp:cNvSpPr/>
      </dsp:nvSpPr>
      <dsp:spPr>
        <a:xfrm rot="5400000">
          <a:off x="-245386" y="3230605"/>
          <a:ext cx="1635912" cy="1145138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LUGAR</a:t>
          </a:r>
        </a:p>
      </dsp:txBody>
      <dsp:txXfrm rot="-5400000">
        <a:off x="1" y="3557787"/>
        <a:ext cx="1145138" cy="490774"/>
      </dsp:txXfrm>
    </dsp:sp>
    <dsp:sp modelId="{806747B8-CEDC-4EC1-BB29-984EB18DABF9}">
      <dsp:nvSpPr>
        <dsp:cNvPr id="0" name=""/>
        <dsp:cNvSpPr/>
      </dsp:nvSpPr>
      <dsp:spPr>
        <a:xfrm rot="5400000">
          <a:off x="4885025" y="-754668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600" b="0" i="0" kern="1200" dirty="0" err="1"/>
            <a:t>Avda</a:t>
          </a:r>
          <a:r>
            <a:rPr lang="pt-BR" sz="3600" b="0" i="0" kern="1200" dirty="0"/>
            <a:t>. Manuel </a:t>
          </a:r>
          <a:r>
            <a:rPr lang="pt-BR" sz="3600" b="0" i="0" kern="1200" dirty="0" err="1"/>
            <a:t>Montt</a:t>
          </a:r>
          <a:r>
            <a:rPr lang="pt-BR" sz="3600" b="0" i="0" kern="1200" dirty="0"/>
            <a:t> 1556, Providencia. </a:t>
          </a:r>
          <a:endParaRPr lang="es-CL" sz="3600" kern="1200" dirty="0"/>
        </a:p>
      </dsp:txBody>
      <dsp:txXfrm rot="-5400000">
        <a:off x="1145138" y="3037127"/>
        <a:ext cx="8491209" cy="959526"/>
      </dsp:txXfrm>
    </dsp:sp>
    <dsp:sp modelId="{CEB95E30-9D57-4491-ACFF-B3A33280081E}">
      <dsp:nvSpPr>
        <dsp:cNvPr id="0" name=""/>
        <dsp:cNvSpPr/>
      </dsp:nvSpPr>
      <dsp:spPr>
        <a:xfrm rot="5400000">
          <a:off x="-245386" y="4723181"/>
          <a:ext cx="1635912" cy="1145138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HORAS</a:t>
          </a:r>
        </a:p>
      </dsp:txBody>
      <dsp:txXfrm rot="-5400000">
        <a:off x="1" y="5050363"/>
        <a:ext cx="1145138" cy="490774"/>
      </dsp:txXfrm>
    </dsp:sp>
    <dsp:sp modelId="{956F03BE-8D44-4705-B295-2E528474F8A9}">
      <dsp:nvSpPr>
        <dsp:cNvPr id="0" name=""/>
        <dsp:cNvSpPr/>
      </dsp:nvSpPr>
      <dsp:spPr>
        <a:xfrm rot="5400000">
          <a:off x="4885025" y="737907"/>
          <a:ext cx="1063342" cy="8543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600" kern="1200" dirty="0"/>
            <a:t>64 HORAS CRONOLÓGICAS</a:t>
          </a:r>
        </a:p>
      </dsp:txBody>
      <dsp:txXfrm rot="-5400000">
        <a:off x="1145138" y="4529702"/>
        <a:ext cx="8491209" cy="95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10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Dirigido a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Ley </a:t>
          </a:r>
          <a:r>
            <a:rPr lang="es-CL" sz="2200" kern="1200" dirty="0" err="1"/>
            <a:t>N°18.834</a:t>
          </a:r>
          <a:endParaRPr lang="es-CL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19 de mayo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22 </a:t>
          </a:r>
          <a:r>
            <a:rPr lang="es-CL" sz="1700" b="1" kern="1200"/>
            <a:t>de mayo 2019 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Correo Electrónico.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3144482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PALS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>
                <a:solidFill>
                  <a:schemeClr val="bg1"/>
                </a:solidFill>
              </a:rPr>
              <a:t>CURSO PALS</a:t>
            </a:r>
            <a:endParaRPr lang="es-CL" sz="36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820737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16457" y="57954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16772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1683073"/>
              </p:ext>
            </p:extLst>
          </p:nvPr>
        </p:nvGraphicFramePr>
        <p:xfrm>
          <a:off x="2116457" y="840699"/>
          <a:ext cx="9688256" cy="61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2701011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21562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725252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927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7025</TotalTime>
  <Words>213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172</cp:revision>
  <dcterms:created xsi:type="dcterms:W3CDTF">2018-03-13T20:58:21Z</dcterms:created>
  <dcterms:modified xsi:type="dcterms:W3CDTF">2019-05-14T14:47:54Z</dcterms:modified>
</cp:coreProperties>
</file>