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7A180BD7-5684-41D4-B267-29CAB00A0668}">
      <dgm:prSet phldrT="[Texto]"/>
      <dgm:spPr/>
      <dgm:t>
        <a:bodyPr/>
        <a:lstStyle/>
        <a:p>
          <a:r>
            <a:rPr lang="es-ES" b="1" i="0" u="none" dirty="0"/>
            <a:t>Optimizar las relaciones interpersonales a través de la Comunicación </a:t>
          </a:r>
          <a:r>
            <a:rPr lang="es-ES" b="1" i="0" u="none"/>
            <a:t>Efectiva .</a:t>
          </a:r>
          <a:endParaRPr lang="es-CL" b="1" dirty="0"/>
        </a:p>
      </dgm:t>
    </dgm:pt>
    <dgm:pt modelId="{B819C0C0-DADC-443A-9E36-8211ABA86419}" type="parTrans" cxnId="{A5FE41E9-FB89-422D-848D-6E544ADECAC2}">
      <dgm:prSet/>
      <dgm:spPr/>
      <dgm:t>
        <a:bodyPr/>
        <a:lstStyle/>
        <a:p>
          <a:endParaRPr lang="es-CL"/>
        </a:p>
      </dgm:t>
    </dgm:pt>
    <dgm:pt modelId="{8CE552E2-8EF3-4AD8-BDE8-4E1551710C44}" type="sibTrans" cxnId="{A5FE41E9-FB89-422D-848D-6E544ADECAC2}">
      <dgm:prSet/>
      <dgm:spPr/>
      <dgm:t>
        <a:bodyPr/>
        <a:lstStyle/>
        <a:p>
          <a:endParaRPr lang="es-CL"/>
        </a:p>
      </dgm:t>
    </dgm:pt>
    <dgm:pt modelId="{B92A57BE-A80E-43E8-A5FF-E8F06A59108A}">
      <dgm:prSet phldrT="[Texto]"/>
      <dgm:spPr/>
      <dgm:t>
        <a:bodyPr/>
        <a:lstStyle/>
        <a:p>
          <a:r>
            <a:rPr lang="es-CL" dirty="0"/>
            <a:t>CONTENIDOS</a:t>
          </a:r>
        </a:p>
      </dgm:t>
    </dgm:pt>
    <dgm:pt modelId="{5097B4BE-1942-44A8-B9F5-B3D376D42007}" type="parTrans" cxnId="{4AEEA83E-DFD3-4A8F-83C5-073ED7FE67CE}">
      <dgm:prSet/>
      <dgm:spPr/>
      <dgm:t>
        <a:bodyPr/>
        <a:lstStyle/>
        <a:p>
          <a:endParaRPr lang="es-CL"/>
        </a:p>
      </dgm:t>
    </dgm:pt>
    <dgm:pt modelId="{77240834-BD01-4FDE-A5F8-4DAF6B6163E6}" type="sibTrans" cxnId="{4AEEA83E-DFD3-4A8F-83C5-073ED7FE67CE}">
      <dgm:prSet/>
      <dgm:spPr/>
      <dgm:t>
        <a:bodyPr/>
        <a:lstStyle/>
        <a:p>
          <a:endParaRPr lang="es-CL"/>
        </a:p>
      </dgm:t>
    </dgm:pt>
    <dgm:pt modelId="{E47400B9-C50B-47D6-9408-15E5497BFAE3}">
      <dgm:prSet phldrT="[Texto]"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lang="es-CL" sz="1400" b="1" dirty="0"/>
            <a:t>Comunicación y Percepción.</a:t>
          </a:r>
        </a:p>
        <a:p>
          <a:pPr algn="l"/>
          <a:r>
            <a:rPr lang="es-CL" sz="1400" b="1" dirty="0"/>
            <a:t>Liderazgo efectivo y Comunicación.</a:t>
          </a:r>
        </a:p>
        <a:p>
          <a:pPr algn="l"/>
          <a:r>
            <a:rPr lang="es-CL" sz="1400" b="1" dirty="0"/>
            <a:t>Inteligencia Emocional</a:t>
          </a:r>
        </a:p>
        <a:p>
          <a:pPr algn="l"/>
          <a:r>
            <a:rPr lang="es-CL" sz="1400" b="1" dirty="0">
              <a:latin typeface="gobCL" pitchFamily="50" charset="0"/>
            </a:rPr>
            <a:t>Tipos de Comunicación en la Organización </a:t>
          </a:r>
        </a:p>
        <a:p>
          <a:pPr algn="l">
            <a:buFont typeface="Wingdings" panose="05000000000000000000" pitchFamily="2" charset="2"/>
            <a:buChar char="ü"/>
          </a:pPr>
          <a:r>
            <a:rPr lang="es-CL" sz="1400" b="1" dirty="0">
              <a:latin typeface="gobCL" pitchFamily="50" charset="0"/>
            </a:rPr>
            <a:t>Comunicación No Verbal</a:t>
          </a:r>
        </a:p>
      </dgm:t>
    </dgm:pt>
    <dgm:pt modelId="{3F72EDB0-616E-4C9C-B96F-EF382DF55E8C}" type="parTrans" cxnId="{44376496-98FE-4AEF-936D-E9F9986C43FB}">
      <dgm:prSet/>
      <dgm:spPr/>
      <dgm:t>
        <a:bodyPr/>
        <a:lstStyle/>
        <a:p>
          <a:endParaRPr lang="es-CL"/>
        </a:p>
      </dgm:t>
    </dgm:pt>
    <dgm:pt modelId="{51A999C8-1593-4E47-9C96-A28AF1ADC093}" type="sibTrans" cxnId="{44376496-98FE-4AEF-936D-E9F9986C43FB}">
      <dgm:prSet/>
      <dgm:spPr/>
      <dgm:t>
        <a:bodyPr/>
        <a:lstStyle/>
        <a:p>
          <a:endParaRPr lang="es-CL"/>
        </a:p>
      </dgm:t>
    </dgm:pt>
    <dgm:pt modelId="{35B23FEB-D1E3-4A00-AB84-C241891D409C}">
      <dgm:prSet phldrT="[Texto]" custT="1"/>
      <dgm:spPr/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s-CL" sz="1600" b="1" dirty="0">
              <a:latin typeface="gobCL" pitchFamily="50" charset="0"/>
            </a:rPr>
            <a:t>Empatía y Asertividad </a:t>
          </a:r>
        </a:p>
        <a:p>
          <a:pPr algn="l">
            <a:buFont typeface="Wingdings" panose="05000000000000000000" pitchFamily="2" charset="2"/>
          </a:pPr>
          <a:r>
            <a:rPr lang="es-CL" sz="1600" b="1" dirty="0">
              <a:latin typeface="gobCL" pitchFamily="50" charset="0"/>
            </a:rPr>
            <a:t>Toma de Decisiones</a:t>
          </a:r>
        </a:p>
        <a:p>
          <a:pPr algn="l">
            <a:buFont typeface="Wingdings" panose="05000000000000000000" pitchFamily="2" charset="2"/>
          </a:pPr>
          <a:r>
            <a:rPr lang="es-CL" sz="1600" b="1" dirty="0">
              <a:latin typeface="gobCL" pitchFamily="50" charset="0"/>
            </a:rPr>
            <a:t>Facilitadores y bloqueadores de la comunicación</a:t>
          </a:r>
        </a:p>
        <a:p>
          <a:pPr algn="l">
            <a:buFont typeface="Wingdings" panose="05000000000000000000" pitchFamily="2" charset="2"/>
          </a:pPr>
          <a:r>
            <a:rPr lang="es-CL" sz="1600" b="1" dirty="0">
              <a:latin typeface="gobCL" pitchFamily="50" charset="0"/>
            </a:rPr>
            <a:t>Trucos Psicológicos</a:t>
          </a:r>
        </a:p>
      </dgm:t>
    </dgm:pt>
    <dgm:pt modelId="{3193ED2C-1879-4D8E-8C4A-31E88023E611}" type="parTrans" cxnId="{081572FE-0E8A-4833-A62F-4785EBBA5D5C}">
      <dgm:prSet/>
      <dgm:spPr/>
      <dgm:t>
        <a:bodyPr/>
        <a:lstStyle/>
        <a:p>
          <a:endParaRPr lang="es-CL"/>
        </a:p>
      </dgm:t>
    </dgm:pt>
    <dgm:pt modelId="{21DC5133-6561-4852-A523-A7D32A8F503E}" type="sibTrans" cxnId="{081572FE-0E8A-4833-A62F-4785EBBA5D5C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2" custScaleY="132609" custLinFactNeighborX="-30338" custLinFactNeighborY="-70930"/>
      <dgm:spPr/>
    </dgm:pt>
    <dgm:pt modelId="{D58B3DB7-0FD7-4319-A6AF-B67496BA9BC4}" type="pres">
      <dgm:prSet presAssocID="{B819C0C0-DADC-443A-9E36-8211ABA86419}" presName="parTrans" presStyleCnt="0"/>
      <dgm:spPr/>
    </dgm:pt>
    <dgm:pt modelId="{DA65E8B2-4B36-4E96-9169-0A8459DDE63C}" type="pres">
      <dgm:prSet presAssocID="{7A180BD7-5684-41D4-B267-29CAB00A0668}" presName="node" presStyleLbl="alignAccFollowNode1" presStyleIdx="0" presStyleCnt="3" custScaleX="119105" custScaleY="144781" custLinFactNeighborX="95406" custLinFactNeighborY="-86085">
        <dgm:presLayoutVars>
          <dgm:bulletEnabled val="1"/>
        </dgm:presLayoutVars>
      </dgm:prSet>
      <dgm:spPr/>
    </dgm:pt>
    <dgm:pt modelId="{4BB2E0E9-2ED0-4845-A49A-11133B95975D}" type="pres">
      <dgm:prSet presAssocID="{B23E56C7-F9F7-4E96-8986-4435EFE5CD0B}" presName="vSp" presStyleCnt="0"/>
      <dgm:spPr/>
    </dgm:pt>
    <dgm:pt modelId="{D7321747-8A9F-4F4B-81D9-BCC2EEEBFD96}" type="pres">
      <dgm:prSet presAssocID="{B92A57BE-A80E-43E8-A5FF-E8F06A59108A}" presName="horFlow" presStyleCnt="0"/>
      <dgm:spPr/>
    </dgm:pt>
    <dgm:pt modelId="{E33671AC-A126-4083-8202-11159CB85557}" type="pres">
      <dgm:prSet presAssocID="{B92A57BE-A80E-43E8-A5FF-E8F06A59108A}" presName="bigChev" presStyleLbl="node1" presStyleIdx="1" presStyleCnt="2" custScaleY="149452" custLinFactNeighborX="-30338" custLinFactNeighborY="2167"/>
      <dgm:spPr/>
    </dgm:pt>
    <dgm:pt modelId="{EAE5850F-9C49-4652-AC6C-2039560E7525}" type="pres">
      <dgm:prSet presAssocID="{3F72EDB0-616E-4C9C-B96F-EF382DF55E8C}" presName="parTrans" presStyleCnt="0"/>
      <dgm:spPr/>
    </dgm:pt>
    <dgm:pt modelId="{1CA2482C-E62F-4D14-A93E-2CDEC8DB458D}" type="pres">
      <dgm:prSet presAssocID="{E47400B9-C50B-47D6-9408-15E5497BFAE3}" presName="node" presStyleLbl="alignAccFollowNode1" presStyleIdx="1" presStyleCnt="3" custScaleX="148324" custScaleY="188496">
        <dgm:presLayoutVars>
          <dgm:bulletEnabled val="1"/>
        </dgm:presLayoutVars>
      </dgm:prSet>
      <dgm:spPr/>
    </dgm:pt>
    <dgm:pt modelId="{87B315B8-B8CE-4A80-8831-6997223DBD71}" type="pres">
      <dgm:prSet presAssocID="{51A999C8-1593-4E47-9C96-A28AF1ADC093}" presName="sibTrans" presStyleCnt="0"/>
      <dgm:spPr/>
    </dgm:pt>
    <dgm:pt modelId="{9C8D7236-7B50-4C8A-8DD8-C8A961250659}" type="pres">
      <dgm:prSet presAssocID="{35B23FEB-D1E3-4A00-AB84-C241891D409C}" presName="node" presStyleLbl="alignAccFollowNode1" presStyleIdx="2" presStyleCnt="3" custScaleX="139427" custScaleY="184274">
        <dgm:presLayoutVars>
          <dgm:bulletEnabled val="1"/>
        </dgm:presLayoutVars>
      </dgm:prSet>
      <dgm:spPr/>
    </dgm:pt>
  </dgm:ptLst>
  <dgm:cxnLst>
    <dgm:cxn modelId="{4E76D72E-919F-426E-BB86-15134AF21784}" type="presOf" srcId="{7A180BD7-5684-41D4-B267-29CAB00A0668}" destId="{DA65E8B2-4B36-4E96-9169-0A8459DDE63C}" srcOrd="0" destOrd="0" presId="urn:microsoft.com/office/officeart/2005/8/layout/lProcess3"/>
    <dgm:cxn modelId="{CB030830-4673-4DA0-B287-35DECCC77939}" type="presOf" srcId="{B92A57BE-A80E-43E8-A5FF-E8F06A59108A}" destId="{E33671AC-A126-4083-8202-11159CB85557}" srcOrd="0" destOrd="0" presId="urn:microsoft.com/office/officeart/2005/8/layout/lProcess3"/>
    <dgm:cxn modelId="{4AEEA83E-DFD3-4A8F-83C5-073ED7FE67CE}" srcId="{57DF2F6A-D0CF-4FCD-9247-4D2BDCB27434}" destId="{B92A57BE-A80E-43E8-A5FF-E8F06A59108A}" srcOrd="1" destOrd="0" parTransId="{5097B4BE-1942-44A8-B9F5-B3D376D42007}" sibTransId="{77240834-BD01-4FDE-A5F8-4DAF6B6163E6}"/>
    <dgm:cxn modelId="{A35B6D66-0D05-4C3D-A4C7-F26EDB96F759}" type="presOf" srcId="{35B23FEB-D1E3-4A00-AB84-C241891D409C}" destId="{9C8D7236-7B50-4C8A-8DD8-C8A961250659}" srcOrd="0" destOrd="0" presId="urn:microsoft.com/office/officeart/2005/8/layout/lProcess3"/>
    <dgm:cxn modelId="{44376496-98FE-4AEF-936D-E9F9986C43FB}" srcId="{B92A57BE-A80E-43E8-A5FF-E8F06A59108A}" destId="{E47400B9-C50B-47D6-9408-15E5497BFAE3}" srcOrd="0" destOrd="0" parTransId="{3F72EDB0-616E-4C9C-B96F-EF382DF55E8C}" sibTransId="{51A999C8-1593-4E47-9C96-A28AF1ADC093}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8BE3CE0-0DAA-42E7-BEBD-2C8CC8109FBC}" type="presOf" srcId="{E47400B9-C50B-47D6-9408-15E5497BFAE3}" destId="{1CA2482C-E62F-4D14-A93E-2CDEC8DB458D}" srcOrd="0" destOrd="0" presId="urn:microsoft.com/office/officeart/2005/8/layout/lProcess3"/>
    <dgm:cxn modelId="{A5FE41E9-FB89-422D-848D-6E544ADECAC2}" srcId="{B23E56C7-F9F7-4E96-8986-4435EFE5CD0B}" destId="{7A180BD7-5684-41D4-B267-29CAB00A0668}" srcOrd="0" destOrd="0" parTransId="{B819C0C0-DADC-443A-9E36-8211ABA86419}" sibTransId="{8CE552E2-8EF3-4AD8-BDE8-4E1551710C44}"/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081572FE-0E8A-4833-A62F-4785EBBA5D5C}" srcId="{B92A57BE-A80E-43E8-A5FF-E8F06A59108A}" destId="{35B23FEB-D1E3-4A00-AB84-C241891D409C}" srcOrd="1" destOrd="0" parTransId="{3193ED2C-1879-4D8E-8C4A-31E88023E611}" sibTransId="{21DC5133-6561-4852-A523-A7D32A8F503E}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5E8510EA-9E9B-4493-B772-74F6E5F62C30}" type="presParOf" srcId="{59FCE146-4077-416D-91D8-0CB699E676FA}" destId="{D58B3DB7-0FD7-4319-A6AF-B67496BA9BC4}" srcOrd="1" destOrd="0" presId="urn:microsoft.com/office/officeart/2005/8/layout/lProcess3"/>
    <dgm:cxn modelId="{887CCF8A-5524-4FAC-B371-15324A50B1B0}" type="presParOf" srcId="{59FCE146-4077-416D-91D8-0CB699E676FA}" destId="{DA65E8B2-4B36-4E96-9169-0A8459DDE63C}" srcOrd="2" destOrd="0" presId="urn:microsoft.com/office/officeart/2005/8/layout/lProcess3"/>
    <dgm:cxn modelId="{A42B2797-7F08-4896-892E-DF537250DFEB}" type="presParOf" srcId="{8D533EB6-A020-4552-A728-7ED748A835E6}" destId="{4BB2E0E9-2ED0-4845-A49A-11133B95975D}" srcOrd="1" destOrd="0" presId="urn:microsoft.com/office/officeart/2005/8/layout/lProcess3"/>
    <dgm:cxn modelId="{F3EE7A46-8A0E-4FE8-A676-CD466035D935}" type="presParOf" srcId="{8D533EB6-A020-4552-A728-7ED748A835E6}" destId="{D7321747-8A9F-4F4B-81D9-BCC2EEEBFD96}" srcOrd="2" destOrd="0" presId="urn:microsoft.com/office/officeart/2005/8/layout/lProcess3"/>
    <dgm:cxn modelId="{E90E9C46-6FE4-490F-9CD8-3C6B2D47E55F}" type="presParOf" srcId="{D7321747-8A9F-4F4B-81D9-BCC2EEEBFD96}" destId="{E33671AC-A126-4083-8202-11159CB85557}" srcOrd="0" destOrd="0" presId="urn:microsoft.com/office/officeart/2005/8/layout/lProcess3"/>
    <dgm:cxn modelId="{DAA0AB32-6C8A-4524-BC06-9B5CD344D8AB}" type="presParOf" srcId="{D7321747-8A9F-4F4B-81D9-BCC2EEEBFD96}" destId="{EAE5850F-9C49-4652-AC6C-2039560E7525}" srcOrd="1" destOrd="0" presId="urn:microsoft.com/office/officeart/2005/8/layout/lProcess3"/>
    <dgm:cxn modelId="{99419105-A14C-40F5-A3AA-85ECC58DCAA4}" type="presParOf" srcId="{D7321747-8A9F-4F4B-81D9-BCC2EEEBFD96}" destId="{1CA2482C-E62F-4D14-A93E-2CDEC8DB458D}" srcOrd="2" destOrd="0" presId="urn:microsoft.com/office/officeart/2005/8/layout/lProcess3"/>
    <dgm:cxn modelId="{EB7619F4-2ACB-4032-B3CF-BDE13ED38755}" type="presParOf" srcId="{D7321747-8A9F-4F4B-81D9-BCC2EEEBFD96}" destId="{87B315B8-B8CE-4A80-8831-6997223DBD71}" srcOrd="3" destOrd="0" presId="urn:microsoft.com/office/officeart/2005/8/layout/lProcess3"/>
    <dgm:cxn modelId="{B46E7692-17ED-4781-A6BD-9B9DC3884BBC}" type="presParOf" srcId="{D7321747-8A9F-4F4B-81D9-BCC2EEEBFD96}" destId="{9C8D7236-7B50-4C8A-8DD8-C8A96125065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/>
      <dgm:spPr/>
      <dgm:t>
        <a:bodyPr/>
        <a:lstStyle/>
        <a:p>
          <a:pPr>
            <a:buFontTx/>
            <a:buNone/>
          </a:pPr>
          <a:r>
            <a:rPr lang="es-CL" dirty="0"/>
            <a:t>10 Y 11 </a:t>
          </a:r>
          <a:r>
            <a:rPr lang="es-CL" baseline="0" dirty="0"/>
            <a:t>DE ABRIL 2019</a:t>
          </a:r>
          <a:endParaRPr lang="es-CL" dirty="0"/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/>
      <dgm:spPr/>
      <dgm:t>
        <a:bodyPr/>
        <a:lstStyle/>
        <a:p>
          <a:pPr>
            <a:buNone/>
          </a:pPr>
          <a:r>
            <a:rPr lang="es-CL" dirty="0"/>
            <a:t>09:00 A 17:00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/>
      <dgm:spPr/>
      <dgm:t>
        <a:bodyPr/>
        <a:lstStyle/>
        <a:p>
          <a:pPr>
            <a:buNone/>
          </a:pPr>
          <a:r>
            <a:rPr lang="es-CL" dirty="0"/>
            <a:t>MERCED </a:t>
          </a:r>
          <a:r>
            <a:rPr lang="es-CL" dirty="0" err="1"/>
            <a:t>N°472</a:t>
          </a:r>
          <a:r>
            <a:rPr lang="es-CL" dirty="0"/>
            <a:t>  PISO 4, SALA N°2</a:t>
          </a:r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/>
      <dgm:spPr/>
      <dgm:t>
        <a:bodyPr/>
        <a:lstStyle/>
        <a:p>
          <a:pPr>
            <a:buNone/>
          </a:pPr>
          <a:r>
            <a:rPr lang="es-CL" dirty="0"/>
            <a:t>21 HORAS PEDAGÓGICAS</a:t>
          </a:r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A32A99A-6D0B-4281-B37D-F26B599CBEBD}" type="pres">
      <dgm:prSet presAssocID="{CF9DE97B-D9CA-4E5E-93FA-E68B13B06ECB}" presName="descendantText" presStyleLbl="alignAcc1" presStyleIdx="0" presStyleCnt="4">
        <dgm:presLayoutVars>
          <dgm:bulletEnabled val="1"/>
        </dgm:presLayoutVars>
      </dgm:prSet>
      <dgm:spPr/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E80B081-13AF-4E66-9546-D6E27457FEAA}" type="pres">
      <dgm:prSet presAssocID="{90F23378-952C-42C2-B620-F2FF829EB963}" presName="descendantText" presStyleLbl="alignAcc1" presStyleIdx="1" presStyleCnt="4">
        <dgm:presLayoutVars>
          <dgm:bulletEnabled val="1"/>
        </dgm:presLayoutVars>
      </dgm:prSet>
      <dgm:spPr/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Dirigido a todo el personal del SAMU Metropolitano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 Administrativos, Técnicos Auxiliares y Profesionales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N°18.834 y Ley Médica</a:t>
          </a:r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>
        <dgm:presLayoutVars>
          <dgm:bulletEnabled val="1"/>
        </dgm:presLayoutVars>
      </dgm:prSet>
      <dgm:spPr/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75%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NOTA DE APROBACIÓN:</a:t>
          </a:r>
        </a:p>
        <a:p>
          <a:r>
            <a:rPr lang="es-CL" dirty="0"/>
            <a:t>5.0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3">
        <dgm:presLayoutVars>
          <dgm:bulletEnabled val="1"/>
        </dgm:presLayoutVars>
      </dgm:prSet>
      <dgm:spPr/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3">
        <dgm:presLayoutVars>
          <dgm:bulletEnabled val="1"/>
        </dgm:presLayoutVars>
      </dgm:prSet>
      <dgm:spPr/>
    </dgm:pt>
    <dgm:pt modelId="{673B1971-BBD1-41D9-93DC-13655AA1A510}" type="pres">
      <dgm:prSet presAssocID="{E1BD6DC7-B553-4C12-94D5-FDC138FA4F44}" presName="spacing" presStyleCnt="0"/>
      <dgm:spPr/>
    </dgm:pt>
    <dgm:pt modelId="{8A2626E6-E5DA-41FC-AFFE-5F30E1C06EBE}" type="pres">
      <dgm:prSet presAssocID="{636DE297-F91F-48CD-AE70-EB43D1C46D4A}" presName="composite" presStyleCnt="0"/>
      <dgm:spPr/>
    </dgm:pt>
    <dgm:pt modelId="{4064DED1-2834-4446-96BC-9DA0565C4B2E}" type="pres">
      <dgm:prSet presAssocID="{636DE297-F91F-48CD-AE70-EB43D1C46D4A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3F9CA94E-E624-4486-8869-913E02CB4B6B}" type="pres">
      <dgm:prSet presAssocID="{636DE297-F91F-48CD-AE70-EB43D1C46D4A}" presName="txShp" presStyleLbl="node1" presStyleIdx="2" presStyleCnt="3">
        <dgm:presLayoutVars>
          <dgm:bulletEnabled val="1"/>
        </dgm:presLayoutVars>
      </dgm:prSet>
      <dgm:spPr/>
    </dgm:pt>
  </dgm:ptLst>
  <dgm:cxnLst>
    <dgm:cxn modelId="{40A37F12-360A-4839-A952-2C217E6BF704}" type="presOf" srcId="{636DE297-F91F-48CD-AE70-EB43D1C46D4A}" destId="{3F9CA94E-E624-4486-8869-913E02CB4B6B}" srcOrd="0" destOrd="0" presId="urn:microsoft.com/office/officeart/2005/8/layout/vList3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  <dgm:cxn modelId="{6AFD1261-064E-4F69-8DF1-4A9F1B5CCEC5}" type="presParOf" srcId="{4C3E7BED-2863-4241-89BB-E513C5661E58}" destId="{673B1971-BBD1-41D9-93DC-13655AA1A510}" srcOrd="3" destOrd="0" presId="urn:microsoft.com/office/officeart/2005/8/layout/vList3"/>
    <dgm:cxn modelId="{805C13EE-9535-4053-864C-60635C6766FF}" type="presParOf" srcId="{4C3E7BED-2863-4241-89BB-E513C5661E58}" destId="{8A2626E6-E5DA-41FC-AFFE-5F30E1C06EBE}" srcOrd="4" destOrd="0" presId="urn:microsoft.com/office/officeart/2005/8/layout/vList3"/>
    <dgm:cxn modelId="{74695080-C319-4BCF-9D76-CFFE062D8A5D}" type="presParOf" srcId="{8A2626E6-E5DA-41FC-AFFE-5F30E1C06EBE}" destId="{4064DED1-2834-4446-96BC-9DA0565C4B2E}" srcOrd="0" destOrd="0" presId="urn:microsoft.com/office/officeart/2005/8/layout/vList3"/>
    <dgm:cxn modelId="{31CE0688-227A-46A4-9E3D-ECF0167DD7B1}" type="presParOf" srcId="{8A2626E6-E5DA-41FC-AFFE-5F30E1C06EBE}" destId="{3F9CA94E-E624-4486-8869-913E02CB4B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postulación y carta de compromiso.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día 26 de marzo 2019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La confirmación de selección será vía correo electrónico el día 29 de marzo de 2019</a:t>
          </a:r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 custLinFactNeighborX="-50237" custLinFactNeighborY="-29725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12322" custLinFactNeighborY="4490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dirty="0"/>
            <a:t>Completar Ficha de Postulación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dirty="0"/>
            <a:t>Firmar Carta de Compromiso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dirty="0"/>
            <a:t>Enviar Correo </a:t>
          </a:r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12322" custLinFactNeighborY="4490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0" y="117996"/>
          <a:ext cx="3111350" cy="1650372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OBJETIVO</a:t>
          </a:r>
        </a:p>
      </dsp:txBody>
      <dsp:txXfrm>
        <a:off x="825186" y="117996"/>
        <a:ext cx="1460978" cy="1650372"/>
      </dsp:txXfrm>
    </dsp:sp>
    <dsp:sp modelId="{DA65E8B2-4B36-4E96-9169-0A8459DDE63C}">
      <dsp:nvSpPr>
        <dsp:cNvPr id="0" name=""/>
        <dsp:cNvSpPr/>
      </dsp:nvSpPr>
      <dsp:spPr>
        <a:xfrm>
          <a:off x="3098674" y="188933"/>
          <a:ext cx="3075792" cy="149554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i="0" u="none" kern="1200" dirty="0"/>
            <a:t>Optimizar las relaciones interpersonales a través de la Comunicación </a:t>
          </a:r>
          <a:r>
            <a:rPr lang="es-ES" sz="1700" b="1" i="0" u="none" kern="1200"/>
            <a:t>Efectiva .</a:t>
          </a:r>
          <a:endParaRPr lang="es-CL" sz="1700" b="1" kern="1200" dirty="0"/>
        </a:p>
      </dsp:txBody>
      <dsp:txXfrm>
        <a:off x="3846445" y="188933"/>
        <a:ext cx="1580251" cy="1495541"/>
      </dsp:txXfrm>
    </dsp:sp>
    <dsp:sp modelId="{E33671AC-A126-4083-8202-11159CB85557}">
      <dsp:nvSpPr>
        <dsp:cNvPr id="0" name=""/>
        <dsp:cNvSpPr/>
      </dsp:nvSpPr>
      <dsp:spPr>
        <a:xfrm>
          <a:off x="0" y="2895882"/>
          <a:ext cx="3111350" cy="1859990"/>
        </a:xfrm>
        <a:prstGeom prst="chevr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CONTENIDOS</a:t>
          </a:r>
        </a:p>
      </dsp:txBody>
      <dsp:txXfrm>
        <a:off x="929995" y="2895882"/>
        <a:ext cx="1251360" cy="1859990"/>
      </dsp:txXfrm>
    </dsp:sp>
    <dsp:sp modelId="{1CA2482C-E62F-4D14-A93E-2CDEC8DB458D}">
      <dsp:nvSpPr>
        <dsp:cNvPr id="0" name=""/>
        <dsp:cNvSpPr/>
      </dsp:nvSpPr>
      <dsp:spPr>
        <a:xfrm>
          <a:off x="2712780" y="2825356"/>
          <a:ext cx="3830349" cy="194710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400" b="1" kern="1200" dirty="0"/>
            <a:t>Comunicación y Percepción.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/>
            <a:t>Liderazgo efectivo y Comunicación.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/>
            <a:t>Inteligencia Emocional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latin typeface="gobCL" pitchFamily="50" charset="0"/>
            </a:rPr>
            <a:t>Tipos de Comunicación en la Organización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400" b="1" kern="1200" dirty="0">
              <a:latin typeface="gobCL" pitchFamily="50" charset="0"/>
            </a:rPr>
            <a:t>Comunicación No Verbal</a:t>
          </a:r>
        </a:p>
      </dsp:txBody>
      <dsp:txXfrm>
        <a:off x="3686332" y="2825356"/>
        <a:ext cx="1883246" cy="1947103"/>
      </dsp:txXfrm>
    </dsp:sp>
    <dsp:sp modelId="{9C8D7236-7B50-4C8A-8DD8-C8A961250659}">
      <dsp:nvSpPr>
        <dsp:cNvPr id="0" name=""/>
        <dsp:cNvSpPr/>
      </dsp:nvSpPr>
      <dsp:spPr>
        <a:xfrm>
          <a:off x="6181590" y="2847162"/>
          <a:ext cx="3600591" cy="190349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600" b="1" kern="1200" dirty="0">
              <a:latin typeface="gobCL" pitchFamily="50" charset="0"/>
            </a:rPr>
            <a:t>Empatía y Asertividad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600" b="1" kern="1200" dirty="0">
              <a:latin typeface="gobCL" pitchFamily="50" charset="0"/>
            </a:rPr>
            <a:t>Toma de Decisiones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600" b="1" kern="1200" dirty="0">
              <a:latin typeface="gobCL" pitchFamily="50" charset="0"/>
            </a:rPr>
            <a:t>Facilitadores y bloqueadores de la comunicación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600" b="1" kern="1200" dirty="0">
              <a:latin typeface="gobCL" pitchFamily="50" charset="0"/>
            </a:rPr>
            <a:t>Trucos Psicológicos</a:t>
          </a:r>
        </a:p>
      </dsp:txBody>
      <dsp:txXfrm>
        <a:off x="7133336" y="2847162"/>
        <a:ext cx="1697100" cy="1903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03835" y="206900"/>
          <a:ext cx="1358901" cy="951231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FECHAS DE REALIZACIÓN</a:t>
          </a:r>
        </a:p>
      </dsp:txBody>
      <dsp:txXfrm rot="-5400000">
        <a:off x="1" y="478681"/>
        <a:ext cx="951231" cy="407670"/>
      </dsp:txXfrm>
    </dsp:sp>
    <dsp:sp modelId="{6A32A99A-6D0B-4281-B37D-F26B599CBEBD}">
      <dsp:nvSpPr>
        <dsp:cNvPr id="0" name=""/>
        <dsp:cNvSpPr/>
      </dsp:nvSpPr>
      <dsp:spPr>
        <a:xfrm rot="5400000">
          <a:off x="3292580" y="-2338284"/>
          <a:ext cx="883286" cy="55659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CL" sz="3000" kern="1200" dirty="0"/>
            <a:t>10 Y 11 </a:t>
          </a:r>
          <a:r>
            <a:rPr lang="es-CL" sz="3000" kern="1200" baseline="0" dirty="0"/>
            <a:t>DE ABRIL 2019</a:t>
          </a:r>
          <a:endParaRPr lang="es-CL" sz="3000" kern="1200" dirty="0"/>
        </a:p>
      </dsp:txBody>
      <dsp:txXfrm rot="-5400000">
        <a:off x="951231" y="46183"/>
        <a:ext cx="5522866" cy="797050"/>
      </dsp:txXfrm>
    </dsp:sp>
    <dsp:sp modelId="{00B42D7C-E909-4369-A09F-F3CEED1D1A50}">
      <dsp:nvSpPr>
        <dsp:cNvPr id="0" name=""/>
        <dsp:cNvSpPr/>
      </dsp:nvSpPr>
      <dsp:spPr>
        <a:xfrm rot="5400000">
          <a:off x="-203835" y="1420373"/>
          <a:ext cx="1358901" cy="951231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HORARIOS DE LA CAPACITACIÓN</a:t>
          </a:r>
        </a:p>
      </dsp:txBody>
      <dsp:txXfrm rot="-5400000">
        <a:off x="1" y="1692154"/>
        <a:ext cx="951231" cy="407670"/>
      </dsp:txXfrm>
    </dsp:sp>
    <dsp:sp modelId="{5E80B081-13AF-4E66-9546-D6E27457FEAA}">
      <dsp:nvSpPr>
        <dsp:cNvPr id="0" name=""/>
        <dsp:cNvSpPr/>
      </dsp:nvSpPr>
      <dsp:spPr>
        <a:xfrm rot="5400000">
          <a:off x="3292580" y="-1124811"/>
          <a:ext cx="883286" cy="55659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3000" kern="1200" dirty="0"/>
            <a:t>09:00 A 17:00 HRS.</a:t>
          </a:r>
        </a:p>
      </dsp:txBody>
      <dsp:txXfrm rot="-5400000">
        <a:off x="951231" y="1259656"/>
        <a:ext cx="5522866" cy="797050"/>
      </dsp:txXfrm>
    </dsp:sp>
    <dsp:sp modelId="{0E657751-5CB8-4D61-8F21-8D753B55A18E}">
      <dsp:nvSpPr>
        <dsp:cNvPr id="0" name=""/>
        <dsp:cNvSpPr/>
      </dsp:nvSpPr>
      <dsp:spPr>
        <a:xfrm rot="5400000">
          <a:off x="-203835" y="2633846"/>
          <a:ext cx="1358901" cy="951231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LUGAR</a:t>
          </a:r>
        </a:p>
      </dsp:txBody>
      <dsp:txXfrm rot="-5400000">
        <a:off x="1" y="2905627"/>
        <a:ext cx="951231" cy="407670"/>
      </dsp:txXfrm>
    </dsp:sp>
    <dsp:sp modelId="{806747B8-CEDC-4EC1-BB29-984EB18DABF9}">
      <dsp:nvSpPr>
        <dsp:cNvPr id="0" name=""/>
        <dsp:cNvSpPr/>
      </dsp:nvSpPr>
      <dsp:spPr>
        <a:xfrm rot="5400000">
          <a:off x="3292580" y="88661"/>
          <a:ext cx="883286" cy="55659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3000" kern="1200" dirty="0"/>
            <a:t>MERCED </a:t>
          </a:r>
          <a:r>
            <a:rPr lang="es-CL" sz="3000" kern="1200" dirty="0" err="1"/>
            <a:t>N°472</a:t>
          </a:r>
          <a:r>
            <a:rPr lang="es-CL" sz="3000" kern="1200" dirty="0"/>
            <a:t>  PISO 4, SALA N°2</a:t>
          </a:r>
        </a:p>
      </dsp:txBody>
      <dsp:txXfrm rot="-5400000">
        <a:off x="951231" y="2473128"/>
        <a:ext cx="5522866" cy="797050"/>
      </dsp:txXfrm>
    </dsp:sp>
    <dsp:sp modelId="{CEB95E30-9D57-4491-ACFF-B3A33280081E}">
      <dsp:nvSpPr>
        <dsp:cNvPr id="0" name=""/>
        <dsp:cNvSpPr/>
      </dsp:nvSpPr>
      <dsp:spPr>
        <a:xfrm rot="5400000">
          <a:off x="-203835" y="3847319"/>
          <a:ext cx="1358901" cy="951231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HORAS</a:t>
          </a:r>
        </a:p>
      </dsp:txBody>
      <dsp:txXfrm rot="-5400000">
        <a:off x="1" y="4119100"/>
        <a:ext cx="951231" cy="407670"/>
      </dsp:txXfrm>
    </dsp:sp>
    <dsp:sp modelId="{956F03BE-8D44-4705-B295-2E528474F8A9}">
      <dsp:nvSpPr>
        <dsp:cNvPr id="0" name=""/>
        <dsp:cNvSpPr/>
      </dsp:nvSpPr>
      <dsp:spPr>
        <a:xfrm rot="5400000">
          <a:off x="3292580" y="1302134"/>
          <a:ext cx="883286" cy="55659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3000" kern="1200" dirty="0"/>
            <a:t>21 HORAS PEDAGÓGICAS</a:t>
          </a:r>
        </a:p>
      </dsp:txBody>
      <dsp:txXfrm rot="-5400000">
        <a:off x="951231" y="3686601"/>
        <a:ext cx="5522866" cy="797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3883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Dirigido a todo el personal del SAMU Metropolitano</a:t>
          </a:r>
        </a:p>
      </dsp:txBody>
      <dsp:txXfrm>
        <a:off x="88849" y="1390367"/>
        <a:ext cx="1697993" cy="1570603"/>
      </dsp:txXfrm>
    </dsp:sp>
    <dsp:sp modelId="{213E5660-5DA2-4F68-B9F2-2C572ABD3918}">
      <dsp:nvSpPr>
        <dsp:cNvPr id="0" name=""/>
        <dsp:cNvSpPr/>
      </dsp:nvSpPr>
      <dsp:spPr>
        <a:xfrm>
          <a:off x="1965205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 Administrativos, Técnicos Auxiliares y Profesionales</a:t>
          </a:r>
        </a:p>
      </dsp:txBody>
      <dsp:txXfrm>
        <a:off x="2050171" y="1390367"/>
        <a:ext cx="1697993" cy="1570603"/>
      </dsp:txXfrm>
    </dsp:sp>
    <dsp:sp modelId="{CDC5EFF0-E082-4020-A1E9-A667958E241E}">
      <dsp:nvSpPr>
        <dsp:cNvPr id="0" name=""/>
        <dsp:cNvSpPr/>
      </dsp:nvSpPr>
      <dsp:spPr>
        <a:xfrm>
          <a:off x="3884582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Titulares y Contratas</a:t>
          </a:r>
        </a:p>
      </dsp:txBody>
      <dsp:txXfrm>
        <a:off x="3969548" y="1390367"/>
        <a:ext cx="1697993" cy="1570603"/>
      </dsp:txXfrm>
    </dsp:sp>
    <dsp:sp modelId="{748A1447-CF22-42A5-863D-A2496716B8C9}">
      <dsp:nvSpPr>
        <dsp:cNvPr id="0" name=""/>
        <dsp:cNvSpPr/>
      </dsp:nvSpPr>
      <dsp:spPr>
        <a:xfrm>
          <a:off x="5887848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Ley N°18.834 y Ley Médica</a:t>
          </a:r>
        </a:p>
      </dsp:txBody>
      <dsp:txXfrm>
        <a:off x="5972814" y="1390367"/>
        <a:ext cx="1697993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439165" y="2571"/>
          <a:ext cx="4333948" cy="1390127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ASISTENCIA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75%</a:t>
          </a:r>
        </a:p>
      </dsp:txBody>
      <dsp:txXfrm rot="10800000">
        <a:off x="1786697" y="2571"/>
        <a:ext cx="3986416" cy="1390127"/>
      </dsp:txXfrm>
    </dsp:sp>
    <dsp:sp modelId="{A04E7C04-EE68-4504-BCC1-3418E75883CB}">
      <dsp:nvSpPr>
        <dsp:cNvPr id="0" name=""/>
        <dsp:cNvSpPr/>
      </dsp:nvSpPr>
      <dsp:spPr>
        <a:xfrm>
          <a:off x="744101" y="257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439165" y="1807661"/>
          <a:ext cx="4333948" cy="1390127"/>
        </a:xfrm>
        <a:prstGeom prst="homePlate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EVALUACIÓN FINAL</a:t>
          </a:r>
        </a:p>
      </dsp:txBody>
      <dsp:txXfrm rot="10800000">
        <a:off x="1786697" y="1807661"/>
        <a:ext cx="3986416" cy="1390127"/>
      </dsp:txXfrm>
    </dsp:sp>
    <dsp:sp modelId="{F2811010-BCD2-437D-84EB-7876BFBB0D40}">
      <dsp:nvSpPr>
        <dsp:cNvPr id="0" name=""/>
        <dsp:cNvSpPr/>
      </dsp:nvSpPr>
      <dsp:spPr>
        <a:xfrm>
          <a:off x="744101" y="180766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CA94E-E624-4486-8869-913E02CB4B6B}">
      <dsp:nvSpPr>
        <dsp:cNvPr id="0" name=""/>
        <dsp:cNvSpPr/>
      </dsp:nvSpPr>
      <dsp:spPr>
        <a:xfrm rot="10800000">
          <a:off x="1439165" y="3612752"/>
          <a:ext cx="4333948" cy="1390127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NOTA DE APROBACIÓN: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5.0</a:t>
          </a:r>
        </a:p>
      </dsp:txBody>
      <dsp:txXfrm rot="10800000">
        <a:off x="1786697" y="3612752"/>
        <a:ext cx="3986416" cy="1390127"/>
      </dsp:txXfrm>
    </dsp:sp>
    <dsp:sp modelId="{4064DED1-2834-4446-96BC-9DA0565C4B2E}">
      <dsp:nvSpPr>
        <dsp:cNvPr id="0" name=""/>
        <dsp:cNvSpPr/>
      </dsp:nvSpPr>
      <dsp:spPr>
        <a:xfrm>
          <a:off x="744101" y="3612752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0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sz="1700" b="1" kern="1200" dirty="0">
            <a:solidFill>
              <a:schemeClr val="bg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Adjuntando ficha de postulación y carta de compromiso.</a:t>
          </a:r>
        </a:p>
      </dsp:txBody>
      <dsp:txXfrm>
        <a:off x="0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Plazo de recepción de postulación hasta el día 26 de marzo 2019 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729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La confirmación de selección será vía correo electrónico el día 29 de marzo de 2019</a:t>
          </a:r>
        </a:p>
      </dsp:txBody>
      <dsp:txXfrm>
        <a:off x="5472906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300" kern="1200" dirty="0"/>
            <a:t>Completar Ficha de Postulación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300" kern="1200" dirty="0"/>
            <a:t>Firmar Carta de Compromiso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729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300" kern="1200" dirty="0"/>
            <a:t>Enviar Correo </a:t>
          </a:r>
        </a:p>
      </dsp:txBody>
      <dsp:txXfrm>
        <a:off x="5472906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2019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4" y="1997530"/>
            <a:ext cx="6852416" cy="679016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COMUNICACIÓN EFECTIVA</a:t>
            </a:r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2B72D5F-2EE4-40F9-8AF9-805B03B2CE14}"/>
              </a:ext>
            </a:extLst>
          </p:cNvPr>
          <p:cNvSpPr/>
          <p:nvPr/>
        </p:nvSpPr>
        <p:spPr>
          <a:xfrm>
            <a:off x="2120584" y="318938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dirty="0">
                <a:solidFill>
                  <a:schemeClr val="bg1"/>
                </a:solidFill>
              </a:rPr>
              <a:t>CURSO COMUNICACIÓN EFECTIVA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805939"/>
              </p:ext>
            </p:extLst>
          </p:nvPr>
        </p:nvGraphicFramePr>
        <p:xfrm>
          <a:off x="2285041" y="949668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4491999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744472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</a:t>
            </a:r>
            <a:r>
              <a:rPr lang="es-CL" sz="1600" b="1" dirty="0">
                <a:solidFill>
                  <a:schemeClr val="accent1"/>
                </a:solidFill>
              </a:rPr>
              <a:t>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POSTULACIONES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/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</a:t>
            </a:r>
            <a:r>
              <a:rPr lang="es-CL" sz="1600" b="1" dirty="0">
                <a:solidFill>
                  <a:schemeClr val="accent1"/>
                </a:solidFill>
              </a:rPr>
              <a:t>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9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6853</TotalTime>
  <Words>239</Words>
  <Application>Microsoft Office PowerPoint</Application>
  <PresentationFormat>Panorámica</PresentationFormat>
  <Paragraphs>50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gobCL</vt:lpstr>
      <vt:lpstr>Wingdings</vt:lpstr>
      <vt:lpstr>Tema de Office</vt:lpstr>
      <vt:lpstr>PAC 2019 CAPACITACIÓN</vt:lpstr>
      <vt:lpstr>Antecedentes</vt:lpstr>
      <vt:lpstr>DATOS GENERALES </vt:lpstr>
      <vt:lpstr>PERFIL</vt:lpstr>
      <vt:lpstr>EVALUACIONES Y REQUISITOS DE APROBACIÓN</vt:lpstr>
      <vt:lpstr>INSCRIPCIONES </vt:lpstr>
      <vt:lpstr>POSTULACIONES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Natalia Gutierrez</cp:lastModifiedBy>
  <cp:revision>150</cp:revision>
  <dcterms:created xsi:type="dcterms:W3CDTF">2018-03-13T20:58:21Z</dcterms:created>
  <dcterms:modified xsi:type="dcterms:W3CDTF">2019-03-15T17:09:33Z</dcterms:modified>
</cp:coreProperties>
</file>