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74" r:id="rId5"/>
    <p:sldId id="275" r:id="rId6"/>
    <p:sldId id="276" r:id="rId7"/>
    <p:sldId id="277" r:id="rId8"/>
    <p:sldId id="279" r:id="rId9"/>
    <p:sldId id="278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45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201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5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22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6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291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961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58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2DC9-3FFE-4B1E-B0CE-80EB844DE19C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08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2DC9-3FFE-4B1E-B0CE-80EB844DE19C}" type="datetimeFigureOut">
              <a:rPr lang="es-CL" smtClean="0"/>
              <a:t>01-10-2018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60F7-B1E2-4DC1-914A-9C69CB75DD2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46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8319" y="1380596"/>
            <a:ext cx="9373547" cy="1829349"/>
          </a:xfrm>
        </p:spPr>
        <p:txBody>
          <a:bodyPr>
            <a:normAutofit/>
          </a:bodyPr>
          <a:lstStyle/>
          <a:p>
            <a:pPr algn="l"/>
            <a:r>
              <a:rPr lang="es-CL" sz="3600" dirty="0">
                <a:latin typeface="gobCL" pitchFamily="2" charset="0"/>
              </a:rPr>
              <a:t>Análisis de estrategias para mejorar sobrevida </a:t>
            </a:r>
            <a:br>
              <a:rPr lang="es-CL" sz="3600" dirty="0">
                <a:latin typeface="gobCL" pitchFamily="2" charset="0"/>
              </a:rPr>
            </a:br>
            <a:r>
              <a:rPr lang="es-CL" sz="3600" dirty="0">
                <a:latin typeface="gobCL" pitchFamily="2" charset="0"/>
              </a:rPr>
              <a:t>del paro cardiorrespiratorio extrahospitalario </a:t>
            </a:r>
            <a:br>
              <a:rPr lang="es-CL" sz="3600" dirty="0">
                <a:latin typeface="gobCL" pitchFamily="2" charset="0"/>
              </a:rPr>
            </a:br>
            <a:r>
              <a:rPr lang="es-CL" sz="3600" dirty="0">
                <a:latin typeface="gobCL" pitchFamily="2" charset="0"/>
              </a:rPr>
              <a:t>en Chile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91584" y="3653992"/>
            <a:ext cx="4853799" cy="76125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s-CL" dirty="0"/>
              <a:t>Roberto Araneda Ortega </a:t>
            </a:r>
          </a:p>
          <a:p>
            <a:pPr algn="l"/>
            <a:r>
              <a:rPr lang="es-CL" dirty="0"/>
              <a:t>Director Centro Metropolitano de Atencion Prehospitalaria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1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77982" y="1632166"/>
            <a:ext cx="11714018" cy="473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2168236" y="477983"/>
            <a:ext cx="9814012" cy="592281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Contexto de la situación a nivel internacional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2036618" y="1761410"/>
            <a:ext cx="9162519" cy="4351338"/>
          </a:xfrm>
        </p:spPr>
        <p:txBody>
          <a:bodyPr/>
          <a:lstStyle/>
          <a:p>
            <a:r>
              <a:rPr lang="es-ES_tradnl" dirty="0"/>
              <a:t>Paro Cardiorrespiratorio Fuera del Hospital (OHCA)</a:t>
            </a:r>
          </a:p>
          <a:p>
            <a:pPr lvl="1"/>
            <a:r>
              <a:rPr lang="es-ES_tradnl" dirty="0"/>
              <a:t>800.000 personas al año aprox. (EU/UE)</a:t>
            </a:r>
          </a:p>
          <a:p>
            <a:pPr lvl="1"/>
            <a:r>
              <a:rPr lang="es-ES_tradnl" dirty="0"/>
              <a:t>Incidencia variable * </a:t>
            </a:r>
          </a:p>
          <a:p>
            <a:pPr lvl="1"/>
            <a:r>
              <a:rPr lang="es-ES_tradnl" dirty="0"/>
              <a:t>Sobrevida Aprox. 8-10% Promedio **</a:t>
            </a:r>
          </a:p>
          <a:p>
            <a:pPr lvl="2"/>
            <a:r>
              <a:rPr lang="es-ES_tradnl" sz="2400" dirty="0"/>
              <a:t>Aeropuertos 32% ***</a:t>
            </a:r>
          </a:p>
          <a:p>
            <a:pPr lvl="1"/>
            <a:r>
              <a:rPr lang="es-ES_tradnl" dirty="0"/>
              <a:t>Por cada minuto de colapso, disminuye entre 10-12% sobrevida</a:t>
            </a:r>
          </a:p>
          <a:p>
            <a:pPr lvl="1"/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433255" y="4746156"/>
            <a:ext cx="865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ES_tradnl" sz="1200" b="1" dirty="0"/>
              <a:t>*Temporal Differences in </a:t>
            </a:r>
            <a:r>
              <a:rPr lang="es-ES_tradnl" sz="1200" b="1" dirty="0" err="1"/>
              <a:t>Out</a:t>
            </a:r>
            <a:r>
              <a:rPr lang="es-ES_tradnl" sz="1200" b="1" dirty="0"/>
              <a:t>-of-Hospital </a:t>
            </a:r>
            <a:r>
              <a:rPr lang="es-ES_tradnl" sz="1200" b="1" dirty="0" err="1"/>
              <a:t>Cardiac</a:t>
            </a:r>
            <a:r>
              <a:rPr lang="es-ES_tradnl" sz="1200" b="1" dirty="0"/>
              <a:t> </a:t>
            </a:r>
            <a:r>
              <a:rPr lang="es-ES_tradnl" sz="1200" b="1" dirty="0" err="1"/>
              <a:t>Arrest</a:t>
            </a:r>
            <a:r>
              <a:rPr lang="es-ES_tradnl" sz="1200" b="1" dirty="0"/>
              <a:t> </a:t>
            </a:r>
            <a:r>
              <a:rPr lang="es-ES_tradnl" sz="1200" b="1" dirty="0" err="1"/>
              <a:t>Incidence</a:t>
            </a:r>
            <a:r>
              <a:rPr lang="es-ES_tradnl" sz="1200" b="1" dirty="0"/>
              <a:t> and </a:t>
            </a:r>
            <a:r>
              <a:rPr lang="es-ES_tradnl" sz="1200" b="1" dirty="0" err="1"/>
              <a:t>Survival</a:t>
            </a:r>
            <a:r>
              <a:rPr lang="es-ES_tradnl" sz="1200" b="1" dirty="0"/>
              <a:t>  </a:t>
            </a:r>
            <a:r>
              <a:rPr lang="en-US" sz="1200" dirty="0"/>
              <a:t>DOI: 10.1161/CIRCULATIONAHA.113.004164 </a:t>
            </a:r>
            <a:r>
              <a:rPr lang="es-ES_tradnl" sz="1200" dirty="0"/>
              <a:t> </a:t>
            </a:r>
          </a:p>
          <a:p>
            <a:pPr marL="0" lvl="2"/>
            <a:r>
              <a:rPr lang="es-ES_tradnl" sz="1200" b="1" dirty="0"/>
              <a:t>**</a:t>
            </a:r>
            <a:r>
              <a:rPr lang="es-ES_tradnl" sz="1200" b="1" dirty="0" err="1"/>
              <a:t>The</a:t>
            </a:r>
            <a:r>
              <a:rPr lang="es-ES_tradnl" sz="1200" b="1" dirty="0"/>
              <a:t> </a:t>
            </a:r>
            <a:r>
              <a:rPr lang="es-ES_tradnl" sz="1200" b="1" dirty="0" err="1"/>
              <a:t>Effects</a:t>
            </a:r>
            <a:r>
              <a:rPr lang="es-ES_tradnl" sz="1200" b="1" dirty="0"/>
              <a:t> of </a:t>
            </a:r>
            <a:r>
              <a:rPr lang="es-ES_tradnl" sz="1200" b="1" dirty="0" err="1"/>
              <a:t>Public</a:t>
            </a:r>
            <a:r>
              <a:rPr lang="es-ES_tradnl" sz="1200" b="1" dirty="0"/>
              <a:t> Access </a:t>
            </a:r>
            <a:r>
              <a:rPr lang="es-ES_tradnl" sz="1200" b="1" dirty="0" err="1"/>
              <a:t>Defibrillation</a:t>
            </a:r>
            <a:r>
              <a:rPr lang="es-ES_tradnl" sz="1200" b="1" dirty="0"/>
              <a:t> </a:t>
            </a:r>
            <a:r>
              <a:rPr lang="es-ES_tradnl" sz="1200" b="1" dirty="0" err="1"/>
              <a:t>on</a:t>
            </a:r>
            <a:r>
              <a:rPr lang="es-ES_tradnl" sz="1200" b="1" dirty="0"/>
              <a:t> </a:t>
            </a:r>
            <a:r>
              <a:rPr lang="es-ES_tradnl" sz="1200" b="1" dirty="0" err="1"/>
              <a:t>Survival</a:t>
            </a:r>
            <a:r>
              <a:rPr lang="es-ES_tradnl" sz="1200" b="1" dirty="0"/>
              <a:t> </a:t>
            </a:r>
            <a:r>
              <a:rPr lang="es-ES_tradnl" sz="1200" b="1" dirty="0" err="1"/>
              <a:t>After</a:t>
            </a:r>
            <a:r>
              <a:rPr lang="es-ES_tradnl" sz="1200" b="1" dirty="0"/>
              <a:t> </a:t>
            </a:r>
            <a:r>
              <a:rPr lang="es-ES_tradnl" sz="1200" b="1" dirty="0" err="1"/>
              <a:t>Out</a:t>
            </a:r>
            <a:r>
              <a:rPr lang="es-ES_tradnl" sz="1200" b="1" dirty="0"/>
              <a:t>-of- Hospital </a:t>
            </a:r>
            <a:r>
              <a:rPr lang="es-ES_tradnl" sz="1200" b="1" dirty="0" err="1"/>
              <a:t>Cardiac</a:t>
            </a:r>
            <a:r>
              <a:rPr lang="es-ES_tradnl" sz="1200" b="1" dirty="0"/>
              <a:t> </a:t>
            </a:r>
            <a:r>
              <a:rPr lang="es-ES_tradnl" sz="1200" b="1" dirty="0" err="1"/>
              <a:t>Arrest</a:t>
            </a:r>
            <a:r>
              <a:rPr lang="es-ES_tradnl" sz="1200" b="1" dirty="0"/>
              <a:t>: A </a:t>
            </a:r>
            <a:r>
              <a:rPr lang="es-ES_tradnl" sz="1200" b="1" dirty="0" err="1"/>
              <a:t>Systematic</a:t>
            </a:r>
            <a:r>
              <a:rPr lang="es-ES_tradnl" sz="1200" b="1" dirty="0"/>
              <a:t> </a:t>
            </a:r>
            <a:r>
              <a:rPr lang="es-ES_tradnl" sz="1200" b="1" dirty="0" err="1"/>
              <a:t>Review</a:t>
            </a:r>
            <a:r>
              <a:rPr lang="es-ES_tradnl" sz="1200" b="1" dirty="0"/>
              <a:t> of </a:t>
            </a:r>
            <a:r>
              <a:rPr lang="es-ES_tradnl" sz="1200" b="1" dirty="0" err="1"/>
              <a:t>Observational</a:t>
            </a:r>
            <a:r>
              <a:rPr lang="es-ES_tradnl" sz="1200" b="1" dirty="0"/>
              <a:t> </a:t>
            </a:r>
            <a:r>
              <a:rPr lang="es-ES_tradnl" sz="1200" b="1" dirty="0" err="1"/>
              <a:t>Studies</a:t>
            </a:r>
            <a:r>
              <a:rPr lang="es-ES_tradnl" sz="1200" b="1" dirty="0"/>
              <a:t>  </a:t>
            </a:r>
            <a:r>
              <a:rPr lang="es-ES_tradnl" sz="1200" dirty="0"/>
              <a:t>DOI</a:t>
            </a:r>
            <a:r>
              <a:rPr lang="en-US" sz="1200" dirty="0"/>
              <a:t>10.1161/CIRCULA TIONAHA.117.029067 </a:t>
            </a:r>
            <a:endParaRPr lang="es-ES_tradnl" sz="1200" dirty="0"/>
          </a:p>
          <a:p>
            <a:pPr marL="0" lvl="2"/>
            <a:r>
              <a:rPr lang="es-ES_tradnl" sz="1200" dirty="0"/>
              <a:t>*** </a:t>
            </a:r>
            <a:r>
              <a:rPr lang="es-ES_tradnl" sz="1200" b="1" dirty="0" err="1"/>
              <a:t>Out</a:t>
            </a:r>
            <a:r>
              <a:rPr lang="es-ES_tradnl" sz="1200" b="1" dirty="0"/>
              <a:t>-of-hospital </a:t>
            </a:r>
            <a:r>
              <a:rPr lang="es-ES_tradnl" sz="1200" b="1" dirty="0" err="1"/>
              <a:t>cardiac</a:t>
            </a:r>
            <a:r>
              <a:rPr lang="es-ES_tradnl" sz="1200" b="1" dirty="0"/>
              <a:t> </a:t>
            </a:r>
            <a:r>
              <a:rPr lang="es-ES_tradnl" sz="1200" b="1" dirty="0" err="1"/>
              <a:t>arrest</a:t>
            </a:r>
            <a:r>
              <a:rPr lang="es-ES_tradnl" sz="1200" b="1" dirty="0"/>
              <a:t> </a:t>
            </a:r>
            <a:r>
              <a:rPr lang="es-ES_tradnl" sz="1200" b="1" dirty="0" err="1"/>
              <a:t>survival</a:t>
            </a:r>
            <a:r>
              <a:rPr lang="es-ES_tradnl" sz="1200" b="1" dirty="0"/>
              <a:t> in </a:t>
            </a:r>
            <a:r>
              <a:rPr lang="es-ES_tradnl" sz="1200" b="1" dirty="0" err="1"/>
              <a:t>international</a:t>
            </a:r>
            <a:r>
              <a:rPr lang="es-ES_tradnl" sz="1200" b="1" dirty="0"/>
              <a:t> </a:t>
            </a:r>
            <a:r>
              <a:rPr lang="es-ES_tradnl" sz="1200" b="1" dirty="0" err="1"/>
              <a:t>airports</a:t>
            </a:r>
            <a:r>
              <a:rPr lang="es-ES_tradnl" sz="1200" b="1" dirty="0"/>
              <a:t>  </a:t>
            </a:r>
            <a:r>
              <a:rPr lang="it-IT" sz="1200" dirty="0"/>
              <a:t>DOI 10.1016/RESUSCITATION.2018.03.04</a:t>
            </a:r>
          </a:p>
          <a:p>
            <a:pPr marL="0" lvl="2"/>
            <a:r>
              <a:rPr lang="es-ES_tradnl" sz="1200" dirty="0"/>
              <a:t> </a:t>
            </a:r>
          </a:p>
          <a:p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157581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168236" y="477983"/>
            <a:ext cx="9814012" cy="592281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Pasos para asegurar sobrevida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00" y="1800739"/>
            <a:ext cx="6237948" cy="4919293"/>
          </a:xfrm>
        </p:spPr>
      </p:pic>
    </p:spTree>
    <p:extLst>
      <p:ext uri="{BB962C8B-B14F-4D97-AF65-F5344CB8AC3E}">
        <p14:creationId xmlns:p14="http://schemas.microsoft.com/office/powerpoint/2010/main" val="209489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60811" y="1797627"/>
            <a:ext cx="11321437" cy="473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082484" y="1761410"/>
            <a:ext cx="3809999" cy="4351338"/>
          </a:xfrm>
        </p:spPr>
        <p:txBody>
          <a:bodyPr/>
          <a:lstStyle/>
          <a:p>
            <a:r>
              <a:rPr lang="es-ES_tradnl" dirty="0"/>
              <a:t>1980 primer reporte en modelo EMS</a:t>
            </a:r>
          </a:p>
          <a:p>
            <a:r>
              <a:rPr lang="es-ES_tradnl" dirty="0"/>
              <a:t>1990 AHA implementa FUTURE CPR</a:t>
            </a:r>
          </a:p>
          <a:p>
            <a:r>
              <a:rPr lang="es-ES_tradnl" dirty="0"/>
              <a:t>Implementación a nivel mundial</a:t>
            </a:r>
          </a:p>
          <a:p>
            <a:pPr lvl="1"/>
            <a:r>
              <a:rPr lang="es-ES_tradnl" dirty="0"/>
              <a:t>Suecia 4,2/1000 hbts.</a:t>
            </a:r>
          </a:p>
          <a:p>
            <a:pPr lvl="1"/>
            <a:r>
              <a:rPr lang="es-ES_tradnl" dirty="0"/>
              <a:t>Japón 3,2/1000 hbts.</a:t>
            </a:r>
          </a:p>
          <a:p>
            <a:pPr lvl="1"/>
            <a:r>
              <a:rPr lang="es-ES_tradnl" dirty="0"/>
              <a:t>EEUU 3,1/1000 hbts.</a:t>
            </a:r>
          </a:p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75" y="1813855"/>
            <a:ext cx="6019800" cy="425447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8B0BB30-0A78-4E80-95D6-0A90FB856746}"/>
              </a:ext>
            </a:extLst>
          </p:cNvPr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A192714-6301-4474-A683-561290FF5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CDA7C16-2ED5-4002-8850-4247A5302777}"/>
              </a:ext>
            </a:extLst>
          </p:cNvPr>
          <p:cNvSpPr/>
          <p:nvPr/>
        </p:nvSpPr>
        <p:spPr>
          <a:xfrm>
            <a:off x="2168236" y="477983"/>
            <a:ext cx="9814012" cy="592281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Conformación de programas sobre uso de DEA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10692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68236" y="1797627"/>
            <a:ext cx="9814012" cy="473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2168236" y="477983"/>
            <a:ext cx="9814012" cy="592281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Implementación: Fortalezas y debilidades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68236" y="1825625"/>
            <a:ext cx="9185564" cy="4351338"/>
          </a:xfrm>
        </p:spPr>
        <p:txBody>
          <a:bodyPr/>
          <a:lstStyle/>
          <a:p>
            <a:r>
              <a:rPr lang="es-ES_tradnl" dirty="0"/>
              <a:t>Diferencias de incidencia hogar vs lugar público.</a:t>
            </a:r>
          </a:p>
          <a:p>
            <a:r>
              <a:rPr lang="es-ES_tradnl" dirty="0"/>
              <a:t>Sobrevida en hogar vs lugar público.</a:t>
            </a:r>
          </a:p>
          <a:p>
            <a:r>
              <a:rPr lang="es-ES_tradnl" dirty="0"/>
              <a:t>Costo efectividad del programa según énfasis.</a:t>
            </a:r>
          </a:p>
          <a:p>
            <a:r>
              <a:rPr lang="es-ES_tradnl" dirty="0"/>
              <a:t>Obstáculos sociales y culturales.</a:t>
            </a:r>
          </a:p>
        </p:txBody>
      </p:sp>
    </p:spTree>
    <p:extLst>
      <p:ext uri="{BB962C8B-B14F-4D97-AF65-F5344CB8AC3E}">
        <p14:creationId xmlns:p14="http://schemas.microsoft.com/office/powerpoint/2010/main" val="158909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68236" y="1797627"/>
            <a:ext cx="9814012" cy="473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2168236" y="477983"/>
            <a:ext cx="9814012" cy="592281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Requerimientos mínimos del programa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68236" y="1825625"/>
            <a:ext cx="9185564" cy="4351338"/>
          </a:xfrm>
        </p:spPr>
        <p:txBody>
          <a:bodyPr/>
          <a:lstStyle/>
          <a:p>
            <a:r>
              <a:rPr lang="es-ES_tradnl" dirty="0"/>
              <a:t>Reconocimiento del paro cardiorrespiratorio.</a:t>
            </a:r>
          </a:p>
          <a:p>
            <a:r>
              <a:rPr lang="es-ES_tradnl" dirty="0"/>
              <a:t>Acceso al equipo (georreferenciación DEA).</a:t>
            </a:r>
          </a:p>
          <a:p>
            <a:r>
              <a:rPr lang="es-ES_tradnl" dirty="0"/>
              <a:t>Comunicación con sistema de emergencias medicas SAMU.</a:t>
            </a:r>
          </a:p>
          <a:p>
            <a:r>
              <a:rPr lang="es-ES_tradnl" dirty="0"/>
              <a:t>Respuesta de primeros respondedores.</a:t>
            </a:r>
          </a:p>
          <a:p>
            <a:r>
              <a:rPr lang="es-ES_tradnl" dirty="0"/>
              <a:t>Formación y capacitación continua: RCP Calidad.</a:t>
            </a:r>
          </a:p>
          <a:p>
            <a:r>
              <a:rPr lang="es-ES_tradnl" dirty="0"/>
              <a:t>Equipamiento: definición y responsable. 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99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68236" y="1797627"/>
            <a:ext cx="9814012" cy="473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2168236" y="477983"/>
            <a:ext cx="9814012" cy="592281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¿Qué necesitamos para cumplir ese programa?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68236" y="1825625"/>
            <a:ext cx="9185564" cy="4351338"/>
          </a:xfrm>
        </p:spPr>
        <p:txBody>
          <a:bodyPr>
            <a:normAutofit/>
          </a:bodyPr>
          <a:lstStyle/>
          <a:p>
            <a:r>
              <a:rPr lang="es-ES_tradnl" dirty="0"/>
              <a:t>Información geográfica del paro cardiorrespiratorio y de los equipos disponibles.</a:t>
            </a:r>
          </a:p>
          <a:p>
            <a:r>
              <a:rPr lang="es-ES_tradnl" dirty="0"/>
              <a:t>Procesos claros directos con SAMU a nivel nacional.</a:t>
            </a:r>
          </a:p>
          <a:p>
            <a:r>
              <a:rPr lang="es-ES_tradnl" dirty="0"/>
              <a:t>Registro nacional de DEA.</a:t>
            </a:r>
          </a:p>
          <a:p>
            <a:r>
              <a:rPr lang="es-ES_tradnl" dirty="0"/>
              <a:t>Trabajo con la comunidad para implementación y mantención.</a:t>
            </a:r>
          </a:p>
          <a:p>
            <a:r>
              <a:rPr lang="es-ES_tradnl" dirty="0"/>
              <a:t>Determinar cuáles están 24/7 disponibles</a:t>
            </a:r>
          </a:p>
          <a:p>
            <a:r>
              <a:rPr lang="es-ES_tradnl" dirty="0"/>
              <a:t>Formación de primeros respondedores.</a:t>
            </a:r>
          </a:p>
          <a:p>
            <a:r>
              <a:rPr lang="es-ES_tradnl" dirty="0"/>
              <a:t>Determinación de áreas de riesgo.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6892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68236" y="1797627"/>
            <a:ext cx="9814012" cy="473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2168236" y="477983"/>
            <a:ext cx="9814012" cy="592281"/>
          </a:xfrm>
          <a:prstGeom prst="rect">
            <a:avLst/>
          </a:prstGeom>
          <a:solidFill>
            <a:srgbClr val="2B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8236" y="400625"/>
            <a:ext cx="9185564" cy="788267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bCL" pitchFamily="2" charset="0"/>
              </a:rPr>
              <a:t>MUY IMPORTANTE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502620"/>
            <a:ext cx="1138697" cy="122025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68236" y="1825625"/>
            <a:ext cx="918556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_tradnl" sz="4000" dirty="0"/>
          </a:p>
          <a:p>
            <a:pPr marL="0" indent="0" algn="ctr">
              <a:buNone/>
            </a:pPr>
            <a:endParaRPr lang="es-ES_tradnl" sz="4000" dirty="0"/>
          </a:p>
          <a:p>
            <a:pPr marL="0" indent="0" algn="ctr">
              <a:buNone/>
            </a:pPr>
            <a:r>
              <a:rPr lang="es-ES_tradnl" sz="4000" dirty="0"/>
              <a:t>Potenciar respuesta prehospitalaria del sistema de rescate SAMU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3245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85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8319" y="1380596"/>
            <a:ext cx="9373547" cy="1829349"/>
          </a:xfrm>
        </p:spPr>
        <p:txBody>
          <a:bodyPr>
            <a:normAutofit/>
          </a:bodyPr>
          <a:lstStyle/>
          <a:p>
            <a:r>
              <a:rPr lang="es-CL" sz="5400" b="1" dirty="0"/>
              <a:t>SAMU Metropolitano</a:t>
            </a:r>
            <a:br>
              <a:rPr lang="es-CL" sz="5400" b="1"/>
            </a:br>
            <a:r>
              <a:rPr lang="es-CL" sz="5400" b="1"/>
              <a:t>Donde </a:t>
            </a:r>
            <a:r>
              <a:rPr lang="es-CL" sz="5400" b="1" dirty="0"/>
              <a:t>nos necesiten, 24/7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7982" y="0"/>
            <a:ext cx="1558636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5499978"/>
            <a:ext cx="1112719" cy="1192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610" y="5499978"/>
            <a:ext cx="1310137" cy="11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46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309</Words>
  <Application>Microsoft Office PowerPoint</Application>
  <PresentationFormat>Panorámica</PresentationFormat>
  <Paragraphs>63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gobCL</vt:lpstr>
      <vt:lpstr>Tema de Office</vt:lpstr>
      <vt:lpstr>Análisis de estrategias para mejorar sobrevida  del paro cardiorrespiratorio extrahospitalario  en Chile</vt:lpstr>
      <vt:lpstr>Contexto de la situación a nivel internacional</vt:lpstr>
      <vt:lpstr>Pasos para asegurar sobrevida  </vt:lpstr>
      <vt:lpstr>Presentación de PowerPoint</vt:lpstr>
      <vt:lpstr>Implementación: Fortalezas y debilidades</vt:lpstr>
      <vt:lpstr>Requerimientos mínimos del programa</vt:lpstr>
      <vt:lpstr>¿Qué necesitamos para cumplir ese programa?</vt:lpstr>
      <vt:lpstr>MUY IMPORTANTE</vt:lpstr>
      <vt:lpstr>SAMU Metropolitano Donde nos necesiten, 24/7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Presentación</dc:title>
  <dc:creator>Diseño Huap</dc:creator>
  <cp:lastModifiedBy>MMAULEN</cp:lastModifiedBy>
  <cp:revision>39</cp:revision>
  <dcterms:created xsi:type="dcterms:W3CDTF">2018-03-13T20:58:21Z</dcterms:created>
  <dcterms:modified xsi:type="dcterms:W3CDTF">2018-10-01T20:36:08Z</dcterms:modified>
</cp:coreProperties>
</file>